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8" r:id="rId2"/>
    <p:sldId id="259" r:id="rId3"/>
    <p:sldId id="279" r:id="rId4"/>
    <p:sldId id="260" r:id="rId5"/>
    <p:sldId id="269" r:id="rId6"/>
    <p:sldId id="261" r:id="rId7"/>
    <p:sldId id="270" r:id="rId8"/>
    <p:sldId id="262" r:id="rId9"/>
    <p:sldId id="271" r:id="rId10"/>
    <p:sldId id="285" r:id="rId11"/>
    <p:sldId id="263" r:id="rId12"/>
    <p:sldId id="265" r:id="rId13"/>
    <p:sldId id="264" r:id="rId14"/>
    <p:sldId id="280" r:id="rId15"/>
    <p:sldId id="266" r:id="rId16"/>
    <p:sldId id="267" r:id="rId17"/>
    <p:sldId id="281" r:id="rId18"/>
    <p:sldId id="268" r:id="rId19"/>
    <p:sldId id="273" r:id="rId20"/>
    <p:sldId id="276" r:id="rId21"/>
    <p:sldId id="275" r:id="rId22"/>
    <p:sldId id="277" r:id="rId23"/>
    <p:sldId id="278" r:id="rId24"/>
    <p:sldId id="282" r:id="rId25"/>
    <p:sldId id="283" r:id="rId26"/>
    <p:sldId id="284" r:id="rId27"/>
    <p:sldId id="272"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93342-C498-4E8D-BCD3-EAF2C15FB68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C307DF77-191F-464F-BE8E-77D455DD09B3}">
      <dgm:prSet phldrT="[Text]"/>
      <dgm:spPr/>
      <dgm:t>
        <a:bodyPr/>
        <a:lstStyle/>
        <a:p>
          <a:r>
            <a:rPr lang="en-IN"/>
            <a:t>Somesh</a:t>
          </a:r>
        </a:p>
      </dgm:t>
    </dgm:pt>
    <dgm:pt modelId="{BAB03B38-E1FA-4ED8-A08E-EAB58CB859BC}" type="parTrans" cxnId="{151FE332-3154-4486-9D9D-08F286393A8F}">
      <dgm:prSet/>
      <dgm:spPr/>
      <dgm:t>
        <a:bodyPr/>
        <a:lstStyle/>
        <a:p>
          <a:endParaRPr lang="en-IN"/>
        </a:p>
      </dgm:t>
    </dgm:pt>
    <dgm:pt modelId="{4CF06F49-6767-4E43-81C6-7C78BAD40264}" type="sibTrans" cxnId="{151FE332-3154-4486-9D9D-08F286393A8F}">
      <dgm:prSet/>
      <dgm:spPr/>
      <dgm:t>
        <a:bodyPr/>
        <a:lstStyle/>
        <a:p>
          <a:endParaRPr lang="en-IN"/>
        </a:p>
      </dgm:t>
    </dgm:pt>
    <dgm:pt modelId="{35041489-61CA-4ED7-9E3E-20732CC4A327}">
      <dgm:prSet phldrT="[Text]"/>
      <dgm:spPr/>
      <dgm:t>
        <a:bodyPr/>
        <a:lstStyle/>
        <a:p>
          <a:r>
            <a:rPr lang="en-IN"/>
            <a:t>Lakash</a:t>
          </a:r>
        </a:p>
      </dgm:t>
    </dgm:pt>
    <dgm:pt modelId="{63AACB40-B18E-4B10-83E2-637713924D24}" type="parTrans" cxnId="{C9EB6AAF-2FD6-4BAB-B370-5702DEDEB006}">
      <dgm:prSet/>
      <dgm:spPr/>
      <dgm:t>
        <a:bodyPr/>
        <a:lstStyle/>
        <a:p>
          <a:endParaRPr lang="en-IN"/>
        </a:p>
      </dgm:t>
    </dgm:pt>
    <dgm:pt modelId="{ED5C5F5D-117F-463C-B6B7-1AC79536F080}" type="sibTrans" cxnId="{C9EB6AAF-2FD6-4BAB-B370-5702DEDEB006}">
      <dgm:prSet/>
      <dgm:spPr/>
      <dgm:t>
        <a:bodyPr/>
        <a:lstStyle/>
        <a:p>
          <a:endParaRPr lang="en-IN"/>
        </a:p>
      </dgm:t>
    </dgm:pt>
    <dgm:pt modelId="{93D0F23C-50F1-481E-9047-CF4BFE0F6168}">
      <dgm:prSet phldrT="[Text]"/>
      <dgm:spPr/>
      <dgm:t>
        <a:bodyPr/>
        <a:lstStyle/>
        <a:p>
          <a:r>
            <a:rPr lang="en-IN"/>
            <a:t>Nyein Chan</a:t>
          </a:r>
        </a:p>
      </dgm:t>
    </dgm:pt>
    <dgm:pt modelId="{1E5BB4B3-98B3-4582-AD1C-9EF8E1FE7C66}" type="parTrans" cxnId="{241D4B71-D51B-4E45-9A6C-5747D325828C}">
      <dgm:prSet/>
      <dgm:spPr/>
      <dgm:t>
        <a:bodyPr/>
        <a:lstStyle/>
        <a:p>
          <a:endParaRPr lang="en-IN"/>
        </a:p>
      </dgm:t>
    </dgm:pt>
    <dgm:pt modelId="{31375669-E394-48F1-981F-2E5CCA7E5C9D}" type="sibTrans" cxnId="{241D4B71-D51B-4E45-9A6C-5747D325828C}">
      <dgm:prSet/>
      <dgm:spPr/>
      <dgm:t>
        <a:bodyPr/>
        <a:lstStyle/>
        <a:p>
          <a:endParaRPr lang="en-IN"/>
        </a:p>
      </dgm:t>
    </dgm:pt>
    <dgm:pt modelId="{532625B8-A883-4B6F-A180-3293AD126E64}">
      <dgm:prSet phldrT="[Text]"/>
      <dgm:spPr/>
      <dgm:t>
        <a:bodyPr/>
        <a:lstStyle/>
        <a:p>
          <a:r>
            <a:rPr lang="en-IN"/>
            <a:t>Pyae Sone</a:t>
          </a:r>
        </a:p>
      </dgm:t>
    </dgm:pt>
    <dgm:pt modelId="{F5F73847-8EDE-4E29-8032-B2AD82A42B51}" type="parTrans" cxnId="{745E198E-DC0B-4324-ACCB-5331D9E04648}">
      <dgm:prSet/>
      <dgm:spPr/>
      <dgm:t>
        <a:bodyPr/>
        <a:lstStyle/>
        <a:p>
          <a:endParaRPr lang="en-IN"/>
        </a:p>
      </dgm:t>
    </dgm:pt>
    <dgm:pt modelId="{43BDEE34-B3FA-44FD-A71F-76178798A4FE}" type="sibTrans" cxnId="{745E198E-DC0B-4324-ACCB-5331D9E04648}">
      <dgm:prSet/>
      <dgm:spPr/>
      <dgm:t>
        <a:bodyPr/>
        <a:lstStyle/>
        <a:p>
          <a:endParaRPr lang="en-IN"/>
        </a:p>
      </dgm:t>
    </dgm:pt>
    <dgm:pt modelId="{FADA466B-AB7E-4E25-9AB2-5AFEB773797C}">
      <dgm:prSet phldrT="[Text]"/>
      <dgm:spPr/>
      <dgm:t>
        <a:bodyPr/>
        <a:lstStyle/>
        <a:p>
          <a:r>
            <a:rPr lang="en-IN"/>
            <a:t>Vidath</a:t>
          </a:r>
        </a:p>
      </dgm:t>
    </dgm:pt>
    <dgm:pt modelId="{9638ABEE-23B8-4999-844C-BDD6BAB63656}" type="parTrans" cxnId="{F3C46963-2814-4BD0-84B5-A36B6157CFC5}">
      <dgm:prSet/>
      <dgm:spPr/>
      <dgm:t>
        <a:bodyPr/>
        <a:lstStyle/>
        <a:p>
          <a:endParaRPr lang="en-IN"/>
        </a:p>
      </dgm:t>
    </dgm:pt>
    <dgm:pt modelId="{9D6C35C3-0B85-42BD-BAF4-D2263AB82336}" type="sibTrans" cxnId="{F3C46963-2814-4BD0-84B5-A36B6157CFC5}">
      <dgm:prSet/>
      <dgm:spPr/>
      <dgm:t>
        <a:bodyPr/>
        <a:lstStyle/>
        <a:p>
          <a:endParaRPr lang="en-IN"/>
        </a:p>
      </dgm:t>
    </dgm:pt>
    <dgm:pt modelId="{FC76B5D2-517B-4C9D-956F-75BCD35B3449}" type="pres">
      <dgm:prSet presAssocID="{9ED93342-C498-4E8D-BCD3-EAF2C15FB68A}" presName="cycle" presStyleCnt="0">
        <dgm:presLayoutVars>
          <dgm:dir/>
          <dgm:resizeHandles val="exact"/>
        </dgm:presLayoutVars>
      </dgm:prSet>
      <dgm:spPr/>
    </dgm:pt>
    <dgm:pt modelId="{99F60528-375B-46D6-9561-4C472F47B122}" type="pres">
      <dgm:prSet presAssocID="{C307DF77-191F-464F-BE8E-77D455DD09B3}" presName="node" presStyleLbl="node1" presStyleIdx="0" presStyleCnt="5">
        <dgm:presLayoutVars>
          <dgm:bulletEnabled val="1"/>
        </dgm:presLayoutVars>
      </dgm:prSet>
      <dgm:spPr/>
    </dgm:pt>
    <dgm:pt modelId="{6CB7F6AF-202A-4E21-A076-C0FB8AF71386}" type="pres">
      <dgm:prSet presAssocID="{4CF06F49-6767-4E43-81C6-7C78BAD40264}" presName="sibTrans" presStyleLbl="sibTrans2D1" presStyleIdx="0" presStyleCnt="5" custLinFactNeighborX="-8921" custLinFactNeighborY="-4095"/>
      <dgm:spPr/>
    </dgm:pt>
    <dgm:pt modelId="{17BAE25F-15C5-455F-8CE4-E89454A6F2F5}" type="pres">
      <dgm:prSet presAssocID="{4CF06F49-6767-4E43-81C6-7C78BAD40264}" presName="connectorText" presStyleLbl="sibTrans2D1" presStyleIdx="0" presStyleCnt="5"/>
      <dgm:spPr/>
    </dgm:pt>
    <dgm:pt modelId="{0E810805-42DA-415F-AEEC-C19C8C2EBD63}" type="pres">
      <dgm:prSet presAssocID="{35041489-61CA-4ED7-9E3E-20732CC4A327}" presName="node" presStyleLbl="node1" presStyleIdx="1" presStyleCnt="5">
        <dgm:presLayoutVars>
          <dgm:bulletEnabled val="1"/>
        </dgm:presLayoutVars>
      </dgm:prSet>
      <dgm:spPr/>
    </dgm:pt>
    <dgm:pt modelId="{E1B9BF5E-84B1-49BA-B7C7-6ED20F1C58AB}" type="pres">
      <dgm:prSet presAssocID="{ED5C5F5D-117F-463C-B6B7-1AC79536F080}" presName="sibTrans" presStyleLbl="sibTrans2D1" presStyleIdx="1" presStyleCnt="5"/>
      <dgm:spPr/>
    </dgm:pt>
    <dgm:pt modelId="{B1CFDE28-1924-4F03-93E5-60AD2432F080}" type="pres">
      <dgm:prSet presAssocID="{ED5C5F5D-117F-463C-B6B7-1AC79536F080}" presName="connectorText" presStyleLbl="sibTrans2D1" presStyleIdx="1" presStyleCnt="5"/>
      <dgm:spPr/>
    </dgm:pt>
    <dgm:pt modelId="{28AF615F-17D0-4D52-A1F9-1A940D78C8ED}" type="pres">
      <dgm:prSet presAssocID="{93D0F23C-50F1-481E-9047-CF4BFE0F6168}" presName="node" presStyleLbl="node1" presStyleIdx="2" presStyleCnt="5" custRadScaleRad="95903" custRadScaleInc="17413">
        <dgm:presLayoutVars>
          <dgm:bulletEnabled val="1"/>
        </dgm:presLayoutVars>
      </dgm:prSet>
      <dgm:spPr/>
    </dgm:pt>
    <dgm:pt modelId="{CF070121-9BE6-4D66-A6B2-DCA6AE95F9B0}" type="pres">
      <dgm:prSet presAssocID="{31375669-E394-48F1-981F-2E5CCA7E5C9D}" presName="sibTrans" presStyleLbl="sibTrans2D1" presStyleIdx="2" presStyleCnt="5"/>
      <dgm:spPr/>
    </dgm:pt>
    <dgm:pt modelId="{3BDB5FDB-A8F7-4CC4-A5B8-B720094AE9BA}" type="pres">
      <dgm:prSet presAssocID="{31375669-E394-48F1-981F-2E5CCA7E5C9D}" presName="connectorText" presStyleLbl="sibTrans2D1" presStyleIdx="2" presStyleCnt="5"/>
      <dgm:spPr/>
    </dgm:pt>
    <dgm:pt modelId="{2E7A4FC7-B822-4396-8D1B-935F90AD9F17}" type="pres">
      <dgm:prSet presAssocID="{532625B8-A883-4B6F-A180-3293AD126E64}" presName="node" presStyleLbl="node1" presStyleIdx="3" presStyleCnt="5" custRadScaleRad="91076" custRadScaleInc="-5965">
        <dgm:presLayoutVars>
          <dgm:bulletEnabled val="1"/>
        </dgm:presLayoutVars>
      </dgm:prSet>
      <dgm:spPr/>
    </dgm:pt>
    <dgm:pt modelId="{2C183313-FDC2-48EB-8FF6-BC4B79430039}" type="pres">
      <dgm:prSet presAssocID="{43BDEE34-B3FA-44FD-A71F-76178798A4FE}" presName="sibTrans" presStyleLbl="sibTrans2D1" presStyleIdx="3" presStyleCnt="5"/>
      <dgm:spPr/>
    </dgm:pt>
    <dgm:pt modelId="{BB5D25A7-F1E6-4793-B369-D7433DD5587E}" type="pres">
      <dgm:prSet presAssocID="{43BDEE34-B3FA-44FD-A71F-76178798A4FE}" presName="connectorText" presStyleLbl="sibTrans2D1" presStyleIdx="3" presStyleCnt="5"/>
      <dgm:spPr/>
    </dgm:pt>
    <dgm:pt modelId="{FA2866E0-617F-4348-BB23-6FD8DFEE2A08}" type="pres">
      <dgm:prSet presAssocID="{FADA466B-AB7E-4E25-9AB2-5AFEB773797C}" presName="node" presStyleLbl="node1" presStyleIdx="4" presStyleCnt="5">
        <dgm:presLayoutVars>
          <dgm:bulletEnabled val="1"/>
        </dgm:presLayoutVars>
      </dgm:prSet>
      <dgm:spPr/>
    </dgm:pt>
    <dgm:pt modelId="{25E983F7-7567-4EC3-952B-2037ED2D7488}" type="pres">
      <dgm:prSet presAssocID="{9D6C35C3-0B85-42BD-BAF4-D2263AB82336}" presName="sibTrans" presStyleLbl="sibTrans2D1" presStyleIdx="4" presStyleCnt="5"/>
      <dgm:spPr/>
    </dgm:pt>
    <dgm:pt modelId="{E323538E-BAF1-4424-8336-8D8040BE33D3}" type="pres">
      <dgm:prSet presAssocID="{9D6C35C3-0B85-42BD-BAF4-D2263AB82336}" presName="connectorText" presStyleLbl="sibTrans2D1" presStyleIdx="4" presStyleCnt="5"/>
      <dgm:spPr/>
    </dgm:pt>
  </dgm:ptLst>
  <dgm:cxnLst>
    <dgm:cxn modelId="{0253C70B-2610-46BA-AF83-9DAEA3D1E177}" type="presOf" srcId="{43BDEE34-B3FA-44FD-A71F-76178798A4FE}" destId="{2C183313-FDC2-48EB-8FF6-BC4B79430039}" srcOrd="0" destOrd="0" presId="urn:microsoft.com/office/officeart/2005/8/layout/cycle2"/>
    <dgm:cxn modelId="{8FF66918-CABD-41D3-9387-F4DC839A0AB8}" type="presOf" srcId="{31375669-E394-48F1-981F-2E5CCA7E5C9D}" destId="{CF070121-9BE6-4D66-A6B2-DCA6AE95F9B0}" srcOrd="0" destOrd="0" presId="urn:microsoft.com/office/officeart/2005/8/layout/cycle2"/>
    <dgm:cxn modelId="{7A9AC620-0B72-4623-9227-8E7DA6516C48}" type="presOf" srcId="{ED5C5F5D-117F-463C-B6B7-1AC79536F080}" destId="{B1CFDE28-1924-4F03-93E5-60AD2432F080}" srcOrd="1" destOrd="0" presId="urn:microsoft.com/office/officeart/2005/8/layout/cycle2"/>
    <dgm:cxn modelId="{CDD5BD21-6BE6-4E61-8E42-AD694DC958F3}" type="presOf" srcId="{FADA466B-AB7E-4E25-9AB2-5AFEB773797C}" destId="{FA2866E0-617F-4348-BB23-6FD8DFEE2A08}" srcOrd="0" destOrd="0" presId="urn:microsoft.com/office/officeart/2005/8/layout/cycle2"/>
    <dgm:cxn modelId="{151FE332-3154-4486-9D9D-08F286393A8F}" srcId="{9ED93342-C498-4E8D-BCD3-EAF2C15FB68A}" destId="{C307DF77-191F-464F-BE8E-77D455DD09B3}" srcOrd="0" destOrd="0" parTransId="{BAB03B38-E1FA-4ED8-A08E-EAB58CB859BC}" sibTransId="{4CF06F49-6767-4E43-81C6-7C78BAD40264}"/>
    <dgm:cxn modelId="{F3C46963-2814-4BD0-84B5-A36B6157CFC5}" srcId="{9ED93342-C498-4E8D-BCD3-EAF2C15FB68A}" destId="{FADA466B-AB7E-4E25-9AB2-5AFEB773797C}" srcOrd="4" destOrd="0" parTransId="{9638ABEE-23B8-4999-844C-BDD6BAB63656}" sibTransId="{9D6C35C3-0B85-42BD-BAF4-D2263AB82336}"/>
    <dgm:cxn modelId="{033B8067-1E26-41EC-807B-75E5E40FE68D}" type="presOf" srcId="{9D6C35C3-0B85-42BD-BAF4-D2263AB82336}" destId="{E323538E-BAF1-4424-8336-8D8040BE33D3}" srcOrd="1" destOrd="0" presId="urn:microsoft.com/office/officeart/2005/8/layout/cycle2"/>
    <dgm:cxn modelId="{FF6F524C-1F1B-471C-82A9-E6398ACC2AA6}" type="presOf" srcId="{35041489-61CA-4ED7-9E3E-20732CC4A327}" destId="{0E810805-42DA-415F-AEEC-C19C8C2EBD63}" srcOrd="0" destOrd="0" presId="urn:microsoft.com/office/officeart/2005/8/layout/cycle2"/>
    <dgm:cxn modelId="{241D4B71-D51B-4E45-9A6C-5747D325828C}" srcId="{9ED93342-C498-4E8D-BCD3-EAF2C15FB68A}" destId="{93D0F23C-50F1-481E-9047-CF4BFE0F6168}" srcOrd="2" destOrd="0" parTransId="{1E5BB4B3-98B3-4582-AD1C-9EF8E1FE7C66}" sibTransId="{31375669-E394-48F1-981F-2E5CCA7E5C9D}"/>
    <dgm:cxn modelId="{51F3FC56-8944-4399-9767-6FCF1CB857E9}" type="presOf" srcId="{43BDEE34-B3FA-44FD-A71F-76178798A4FE}" destId="{BB5D25A7-F1E6-4793-B369-D7433DD5587E}" srcOrd="1" destOrd="0" presId="urn:microsoft.com/office/officeart/2005/8/layout/cycle2"/>
    <dgm:cxn modelId="{867CE17C-8617-40C7-82C3-E4EC0983992B}" type="presOf" srcId="{9ED93342-C498-4E8D-BCD3-EAF2C15FB68A}" destId="{FC76B5D2-517B-4C9D-956F-75BCD35B3449}" srcOrd="0" destOrd="0" presId="urn:microsoft.com/office/officeart/2005/8/layout/cycle2"/>
    <dgm:cxn modelId="{745E198E-DC0B-4324-ACCB-5331D9E04648}" srcId="{9ED93342-C498-4E8D-BCD3-EAF2C15FB68A}" destId="{532625B8-A883-4B6F-A180-3293AD126E64}" srcOrd="3" destOrd="0" parTransId="{F5F73847-8EDE-4E29-8032-B2AD82A42B51}" sibTransId="{43BDEE34-B3FA-44FD-A71F-76178798A4FE}"/>
    <dgm:cxn modelId="{5C61AA9E-DF92-4CF8-A9D7-710D378B54C3}" type="presOf" srcId="{532625B8-A883-4B6F-A180-3293AD126E64}" destId="{2E7A4FC7-B822-4396-8D1B-935F90AD9F17}" srcOrd="0" destOrd="0" presId="urn:microsoft.com/office/officeart/2005/8/layout/cycle2"/>
    <dgm:cxn modelId="{200428A3-A961-48C8-9805-53D3812C775E}" type="presOf" srcId="{9D6C35C3-0B85-42BD-BAF4-D2263AB82336}" destId="{25E983F7-7567-4EC3-952B-2037ED2D7488}" srcOrd="0" destOrd="0" presId="urn:microsoft.com/office/officeart/2005/8/layout/cycle2"/>
    <dgm:cxn modelId="{52AB5FAC-1FD5-449F-8785-5CCE3FA0E130}" type="presOf" srcId="{ED5C5F5D-117F-463C-B6B7-1AC79536F080}" destId="{E1B9BF5E-84B1-49BA-B7C7-6ED20F1C58AB}" srcOrd="0" destOrd="0" presId="urn:microsoft.com/office/officeart/2005/8/layout/cycle2"/>
    <dgm:cxn modelId="{5241E3AD-5A03-464E-BAC7-38F8535EAC82}" type="presOf" srcId="{93D0F23C-50F1-481E-9047-CF4BFE0F6168}" destId="{28AF615F-17D0-4D52-A1F9-1A940D78C8ED}" srcOrd="0" destOrd="0" presId="urn:microsoft.com/office/officeart/2005/8/layout/cycle2"/>
    <dgm:cxn modelId="{C9EB6AAF-2FD6-4BAB-B370-5702DEDEB006}" srcId="{9ED93342-C498-4E8D-BCD3-EAF2C15FB68A}" destId="{35041489-61CA-4ED7-9E3E-20732CC4A327}" srcOrd="1" destOrd="0" parTransId="{63AACB40-B18E-4B10-83E2-637713924D24}" sibTransId="{ED5C5F5D-117F-463C-B6B7-1AC79536F080}"/>
    <dgm:cxn modelId="{A21400B6-358E-4796-AC99-60D2A15324B4}" type="presOf" srcId="{31375669-E394-48F1-981F-2E5CCA7E5C9D}" destId="{3BDB5FDB-A8F7-4CC4-A5B8-B720094AE9BA}" srcOrd="1" destOrd="0" presId="urn:microsoft.com/office/officeart/2005/8/layout/cycle2"/>
    <dgm:cxn modelId="{A25A9EC1-4FD1-4C22-BFCE-2263F7B78A83}" type="presOf" srcId="{C307DF77-191F-464F-BE8E-77D455DD09B3}" destId="{99F60528-375B-46D6-9561-4C472F47B122}" srcOrd="0" destOrd="0" presId="urn:microsoft.com/office/officeart/2005/8/layout/cycle2"/>
    <dgm:cxn modelId="{2265D0C5-25F7-467E-81A0-5A6F2198E993}" type="presOf" srcId="{4CF06F49-6767-4E43-81C6-7C78BAD40264}" destId="{17BAE25F-15C5-455F-8CE4-E89454A6F2F5}" srcOrd="1" destOrd="0" presId="urn:microsoft.com/office/officeart/2005/8/layout/cycle2"/>
    <dgm:cxn modelId="{302835CB-525D-4B47-B216-32443284C9E6}" type="presOf" srcId="{4CF06F49-6767-4E43-81C6-7C78BAD40264}" destId="{6CB7F6AF-202A-4E21-A076-C0FB8AF71386}" srcOrd="0" destOrd="0" presId="urn:microsoft.com/office/officeart/2005/8/layout/cycle2"/>
    <dgm:cxn modelId="{F339C4C4-8FD3-489D-B344-17306D5724CB}" type="presParOf" srcId="{FC76B5D2-517B-4C9D-956F-75BCD35B3449}" destId="{99F60528-375B-46D6-9561-4C472F47B122}" srcOrd="0" destOrd="0" presId="urn:microsoft.com/office/officeart/2005/8/layout/cycle2"/>
    <dgm:cxn modelId="{708C9FD0-77D6-4A81-B31E-0B03B47F4636}" type="presParOf" srcId="{FC76B5D2-517B-4C9D-956F-75BCD35B3449}" destId="{6CB7F6AF-202A-4E21-A076-C0FB8AF71386}" srcOrd="1" destOrd="0" presId="urn:microsoft.com/office/officeart/2005/8/layout/cycle2"/>
    <dgm:cxn modelId="{DFA72DE9-1DCF-4034-ABBA-4A3593C8F74D}" type="presParOf" srcId="{6CB7F6AF-202A-4E21-A076-C0FB8AF71386}" destId="{17BAE25F-15C5-455F-8CE4-E89454A6F2F5}" srcOrd="0" destOrd="0" presId="urn:microsoft.com/office/officeart/2005/8/layout/cycle2"/>
    <dgm:cxn modelId="{B901870C-BF5A-44AD-AB3C-C6B63B7C9EF9}" type="presParOf" srcId="{FC76B5D2-517B-4C9D-956F-75BCD35B3449}" destId="{0E810805-42DA-415F-AEEC-C19C8C2EBD63}" srcOrd="2" destOrd="0" presId="urn:microsoft.com/office/officeart/2005/8/layout/cycle2"/>
    <dgm:cxn modelId="{FC8DF7B9-60C2-4F4D-956A-89A99E150AD9}" type="presParOf" srcId="{FC76B5D2-517B-4C9D-956F-75BCD35B3449}" destId="{E1B9BF5E-84B1-49BA-B7C7-6ED20F1C58AB}" srcOrd="3" destOrd="0" presId="urn:microsoft.com/office/officeart/2005/8/layout/cycle2"/>
    <dgm:cxn modelId="{5106487D-D354-4CEF-962E-C3E2119408C8}" type="presParOf" srcId="{E1B9BF5E-84B1-49BA-B7C7-6ED20F1C58AB}" destId="{B1CFDE28-1924-4F03-93E5-60AD2432F080}" srcOrd="0" destOrd="0" presId="urn:microsoft.com/office/officeart/2005/8/layout/cycle2"/>
    <dgm:cxn modelId="{B722B918-E601-472C-8215-4205A023DDEF}" type="presParOf" srcId="{FC76B5D2-517B-4C9D-956F-75BCD35B3449}" destId="{28AF615F-17D0-4D52-A1F9-1A940D78C8ED}" srcOrd="4" destOrd="0" presId="urn:microsoft.com/office/officeart/2005/8/layout/cycle2"/>
    <dgm:cxn modelId="{33A7C4AC-948E-4A8C-89AF-3D0BF4713763}" type="presParOf" srcId="{FC76B5D2-517B-4C9D-956F-75BCD35B3449}" destId="{CF070121-9BE6-4D66-A6B2-DCA6AE95F9B0}" srcOrd="5" destOrd="0" presId="urn:microsoft.com/office/officeart/2005/8/layout/cycle2"/>
    <dgm:cxn modelId="{23DC9695-C964-49DC-A04F-E67933679177}" type="presParOf" srcId="{CF070121-9BE6-4D66-A6B2-DCA6AE95F9B0}" destId="{3BDB5FDB-A8F7-4CC4-A5B8-B720094AE9BA}" srcOrd="0" destOrd="0" presId="urn:microsoft.com/office/officeart/2005/8/layout/cycle2"/>
    <dgm:cxn modelId="{B748A81C-2C4D-4D75-A0E4-7D95F40133AE}" type="presParOf" srcId="{FC76B5D2-517B-4C9D-956F-75BCD35B3449}" destId="{2E7A4FC7-B822-4396-8D1B-935F90AD9F17}" srcOrd="6" destOrd="0" presId="urn:microsoft.com/office/officeart/2005/8/layout/cycle2"/>
    <dgm:cxn modelId="{EBBCB321-D150-47D5-924A-AFFDDB3E5F0E}" type="presParOf" srcId="{FC76B5D2-517B-4C9D-956F-75BCD35B3449}" destId="{2C183313-FDC2-48EB-8FF6-BC4B79430039}" srcOrd="7" destOrd="0" presId="urn:microsoft.com/office/officeart/2005/8/layout/cycle2"/>
    <dgm:cxn modelId="{A5FFA9CD-BCE1-41DD-86D8-4966DEDDD0F3}" type="presParOf" srcId="{2C183313-FDC2-48EB-8FF6-BC4B79430039}" destId="{BB5D25A7-F1E6-4793-B369-D7433DD5587E}" srcOrd="0" destOrd="0" presId="urn:microsoft.com/office/officeart/2005/8/layout/cycle2"/>
    <dgm:cxn modelId="{A81B7B36-92F6-43C3-9D1C-FFF59CF6C92D}" type="presParOf" srcId="{FC76B5D2-517B-4C9D-956F-75BCD35B3449}" destId="{FA2866E0-617F-4348-BB23-6FD8DFEE2A08}" srcOrd="8" destOrd="0" presId="urn:microsoft.com/office/officeart/2005/8/layout/cycle2"/>
    <dgm:cxn modelId="{F14B2B94-3138-4E09-83C3-C2029191FBC3}" type="presParOf" srcId="{FC76B5D2-517B-4C9D-956F-75BCD35B3449}" destId="{25E983F7-7567-4EC3-952B-2037ED2D7488}" srcOrd="9" destOrd="0" presId="urn:microsoft.com/office/officeart/2005/8/layout/cycle2"/>
    <dgm:cxn modelId="{5EA015C8-A28A-4865-9249-721DCD8C0CBC}" type="presParOf" srcId="{25E983F7-7567-4EC3-952B-2037ED2D7488}" destId="{E323538E-BAF1-4424-8336-8D8040BE33D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60528-375B-46D6-9561-4C472F47B122}">
      <dsp:nvSpPr>
        <dsp:cNvPr id="0" name=""/>
        <dsp:cNvSpPr/>
      </dsp:nvSpPr>
      <dsp:spPr>
        <a:xfrm>
          <a:off x="3254521" y="153"/>
          <a:ext cx="1714596" cy="1714596"/>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Somesh</a:t>
          </a:r>
        </a:p>
      </dsp:txBody>
      <dsp:txXfrm>
        <a:off x="3505618" y="251250"/>
        <a:ext cx="1212402" cy="1212402"/>
      </dsp:txXfrm>
    </dsp:sp>
    <dsp:sp modelId="{6CB7F6AF-202A-4E21-A076-C0FB8AF71386}">
      <dsp:nvSpPr>
        <dsp:cNvPr id="0" name=""/>
        <dsp:cNvSpPr/>
      </dsp:nvSpPr>
      <dsp:spPr>
        <a:xfrm rot="2160000">
          <a:off x="4874493" y="1294292"/>
          <a:ext cx="457292" cy="578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887593" y="1369708"/>
        <a:ext cx="320104" cy="347206"/>
      </dsp:txXfrm>
    </dsp:sp>
    <dsp:sp modelId="{0E810805-42DA-415F-AEEC-C19C8C2EBD63}">
      <dsp:nvSpPr>
        <dsp:cNvPr id="0" name=""/>
        <dsp:cNvSpPr/>
      </dsp:nvSpPr>
      <dsp:spPr>
        <a:xfrm>
          <a:off x="5339692" y="1515118"/>
          <a:ext cx="1714596" cy="1714596"/>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Lakash</a:t>
          </a:r>
        </a:p>
      </dsp:txBody>
      <dsp:txXfrm>
        <a:off x="5590789" y="1766215"/>
        <a:ext cx="1212402" cy="1212402"/>
      </dsp:txXfrm>
    </dsp:sp>
    <dsp:sp modelId="{E1B9BF5E-84B1-49BA-B7C7-6ED20F1C58AB}">
      <dsp:nvSpPr>
        <dsp:cNvPr id="0" name=""/>
        <dsp:cNvSpPr/>
      </dsp:nvSpPr>
      <dsp:spPr>
        <a:xfrm rot="6782174">
          <a:off x="5429815" y="3295684"/>
          <a:ext cx="503098" cy="578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5534810" y="3341972"/>
        <a:ext cx="352169" cy="347206"/>
      </dsp:txXfrm>
    </dsp:sp>
    <dsp:sp modelId="{28AF615F-17D0-4D52-A1F9-1A940D78C8ED}">
      <dsp:nvSpPr>
        <dsp:cNvPr id="0" name=""/>
        <dsp:cNvSpPr/>
      </dsp:nvSpPr>
      <dsp:spPr>
        <a:xfrm>
          <a:off x="4297297" y="3966537"/>
          <a:ext cx="1714596" cy="1714596"/>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Nyein Chan</a:t>
          </a:r>
        </a:p>
      </dsp:txBody>
      <dsp:txXfrm>
        <a:off x="4548394" y="4217634"/>
        <a:ext cx="1212402" cy="1212402"/>
      </dsp:txXfrm>
    </dsp:sp>
    <dsp:sp modelId="{CF070121-9BE6-4D66-A6B2-DCA6AE95F9B0}">
      <dsp:nvSpPr>
        <dsp:cNvPr id="0" name=""/>
        <dsp:cNvSpPr/>
      </dsp:nvSpPr>
      <dsp:spPr>
        <a:xfrm rot="10984220">
          <a:off x="3966119" y="4477054"/>
          <a:ext cx="235120" cy="578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4036604" y="4594678"/>
        <a:ext cx="164584" cy="347206"/>
      </dsp:txXfrm>
    </dsp:sp>
    <dsp:sp modelId="{2E7A4FC7-B822-4396-8D1B-935F90AD9F17}">
      <dsp:nvSpPr>
        <dsp:cNvPr id="0" name=""/>
        <dsp:cNvSpPr/>
      </dsp:nvSpPr>
      <dsp:spPr>
        <a:xfrm>
          <a:off x="2142175" y="3850938"/>
          <a:ext cx="1714596" cy="1714596"/>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Pyae Sone</a:t>
          </a:r>
        </a:p>
      </dsp:txBody>
      <dsp:txXfrm>
        <a:off x="2393272" y="4102035"/>
        <a:ext cx="1212402" cy="1212402"/>
      </dsp:txXfrm>
    </dsp:sp>
    <dsp:sp modelId="{2C183313-FDC2-48EB-8FF6-BC4B79430039}">
      <dsp:nvSpPr>
        <dsp:cNvPr id="0" name=""/>
        <dsp:cNvSpPr/>
      </dsp:nvSpPr>
      <dsp:spPr>
        <a:xfrm rot="14843352">
          <a:off x="2301603" y="3262284"/>
          <a:ext cx="432325" cy="578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rot="10800000">
        <a:off x="2391384" y="3437883"/>
        <a:ext cx="302628" cy="347206"/>
      </dsp:txXfrm>
    </dsp:sp>
    <dsp:sp modelId="{FA2866E0-617F-4348-BB23-6FD8DFEE2A08}">
      <dsp:nvSpPr>
        <dsp:cNvPr id="0" name=""/>
        <dsp:cNvSpPr/>
      </dsp:nvSpPr>
      <dsp:spPr>
        <a:xfrm>
          <a:off x="1169350" y="1515118"/>
          <a:ext cx="1714596" cy="1714596"/>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a:t>Vidath</a:t>
          </a:r>
        </a:p>
      </dsp:txBody>
      <dsp:txXfrm>
        <a:off x="1420447" y="1766215"/>
        <a:ext cx="1212402" cy="1212402"/>
      </dsp:txXfrm>
    </dsp:sp>
    <dsp:sp modelId="{25E983F7-7567-4EC3-952B-2037ED2D7488}">
      <dsp:nvSpPr>
        <dsp:cNvPr id="0" name=""/>
        <dsp:cNvSpPr/>
      </dsp:nvSpPr>
      <dsp:spPr>
        <a:xfrm rot="19440000">
          <a:off x="2830117" y="1333203"/>
          <a:ext cx="457292" cy="5786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2843217" y="1489257"/>
        <a:ext cx="320104" cy="3472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11874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98074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277185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talking about:</a:t>
            </a:r>
          </a:p>
          <a:p>
            <a:pPr marL="171450" indent="-171450">
              <a:buFont typeface="Arial" panose="020B0604020202020204" pitchFamily="34" charset="0"/>
              <a:buChar char="•"/>
            </a:pPr>
            <a:r>
              <a:rPr lang="en-US"/>
              <a:t>Thesaurus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198296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talking about:</a:t>
            </a:r>
          </a:p>
          <a:p>
            <a:pPr marL="171450" indent="-171450">
              <a:buFont typeface="Arial" panose="020B0604020202020204" pitchFamily="34" charset="0"/>
              <a:buChar char="•"/>
            </a:pPr>
            <a:r>
              <a:rPr lang="en-US"/>
              <a:t>Thesaurus</a:t>
            </a:r>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151393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talking about:</a:t>
            </a:r>
          </a:p>
          <a:p>
            <a:pPr marL="171450" indent="-171450">
              <a:buFont typeface="Arial" panose="020B0604020202020204" pitchFamily="34" charset="0"/>
              <a:buChar char="•"/>
            </a:pPr>
            <a:r>
              <a:rPr lang="en-US"/>
              <a:t>Advantages and disadvantages</a:t>
            </a:r>
          </a:p>
          <a:p>
            <a:pPr marL="171450" indent="-171450">
              <a:buFont typeface="Arial" panose="020B0604020202020204" pitchFamily="34" charset="0"/>
              <a:buChar char="•"/>
            </a:pPr>
            <a:r>
              <a:rPr lang="en-US"/>
              <a:t>Programs</a:t>
            </a:r>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77914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4/24/2023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4/24/2023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4/24/2023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4/24/2023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4/24/2023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49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18.207.186.16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svg"/><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533" y="1552397"/>
            <a:ext cx="7231784" cy="3654081"/>
          </a:xfrm>
        </p:spPr>
        <p:txBody>
          <a:bodyPr anchor="ctr">
            <a:normAutofit/>
          </a:bodyPr>
          <a:lstStyle/>
          <a:p>
            <a:r>
              <a:rPr lang="en-US" sz="5400">
                <a:solidFill>
                  <a:schemeClr val="tx2"/>
                </a:solidFill>
              </a:rPr>
              <a:t>D-Health</a:t>
            </a:r>
          </a:p>
        </p:txBody>
      </p:sp>
      <p:sp>
        <p:nvSpPr>
          <p:cNvPr id="3" name="Content Placeholder 2"/>
          <p:cNvSpPr>
            <a:spLocks noGrp="1"/>
          </p:cNvSpPr>
          <p:nvPr>
            <p:ph type="subTitle" idx="1"/>
          </p:nvPr>
        </p:nvSpPr>
        <p:spPr>
          <a:xfrm>
            <a:off x="8129871" y="1552397"/>
            <a:ext cx="3610575" cy="3654082"/>
          </a:xfrm>
        </p:spPr>
        <p:txBody>
          <a:bodyPr anchor="ctr">
            <a:normAutofit/>
          </a:bodyPr>
          <a:lstStyle/>
          <a:p>
            <a:r>
              <a:rPr lang="en-IN" sz="3200"/>
              <a:t>healthcare through digital technology</a:t>
            </a:r>
            <a:endParaRPr sz="3200"/>
          </a:p>
        </p:txBody>
      </p:sp>
      <p:sp>
        <p:nvSpPr>
          <p:cNvPr id="11" name="Rectangle 10">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366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44" name="Rectangle 9243">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46" name="Rectangle 9245">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248" name="Rectangle 9247">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250" name="Rectangle 9249">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252" name="Rectangle 9251">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69810E2-6D74-D192-5DEA-6093011472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0554" y="1328793"/>
            <a:ext cx="7761593" cy="3841950"/>
          </a:xfrm>
          <a:prstGeom prst="rect">
            <a:avLst/>
          </a:prstGeom>
          <a:noFill/>
          <a:extLst>
            <a:ext uri="{909E8E84-426E-40DD-AFC4-6F175D3DCCD1}">
              <a14:hiddenFill xmlns:a14="http://schemas.microsoft.com/office/drawing/2010/main">
                <a:solidFill>
                  <a:srgbClr val="FFFFFF"/>
                </a:solidFill>
              </a14:hiddenFill>
            </a:ext>
          </a:extLst>
        </p:spPr>
      </p:pic>
      <p:sp>
        <p:nvSpPr>
          <p:cNvPr id="9254" name="Rectangle 9253">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Use Case Diagram</a:t>
            </a:r>
          </a:p>
        </p:txBody>
      </p:sp>
      <p:sp>
        <p:nvSpPr>
          <p:cNvPr id="9256" name="Rectangle 9255">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AA3C"/>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956654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14" name="Rectangle 7199">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15" name="Rectangle 7201">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216" name="Rectangle 7203">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217" name="Rectangle 7205">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218" name="Rectangle 7207">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6FB007C3-DA24-4FC2-D0F6-0BC1D61D61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77778" y="641732"/>
            <a:ext cx="5817239" cy="5759068"/>
          </a:xfrm>
          <a:prstGeom prst="rect">
            <a:avLst/>
          </a:prstGeom>
          <a:noFill/>
          <a:extLst>
            <a:ext uri="{909E8E84-426E-40DD-AFC4-6F175D3DCCD1}">
              <a14:hiddenFill xmlns:a14="http://schemas.microsoft.com/office/drawing/2010/main">
                <a:solidFill>
                  <a:srgbClr val="FFFFFF"/>
                </a:solidFill>
              </a14:hiddenFill>
            </a:ext>
          </a:extLst>
        </p:spPr>
      </p:pic>
      <p:sp>
        <p:nvSpPr>
          <p:cNvPr id="7219" name="Rectangle 720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Activity Diagram</a:t>
            </a:r>
          </a:p>
        </p:txBody>
      </p:sp>
      <p:sp>
        <p:nvSpPr>
          <p:cNvPr id="7220" name="Rectangle 7211">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8563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25" name="Rectangle 9224">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227" name="Rectangle 9226">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229" name="Rectangle 9228">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231" name="Rectangle 9230">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imeline&#10;&#10;Description automatically generated">
            <a:extLst>
              <a:ext uri="{FF2B5EF4-FFF2-40B4-BE49-F238E27FC236}">
                <a16:creationId xmlns:a16="http://schemas.microsoft.com/office/drawing/2014/main" id="{368CBC58-8FE5-B643-7095-975F4590273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6" r="-3316" b="-2"/>
          <a:stretch/>
        </p:blipFill>
        <p:spPr bwMode="auto">
          <a:xfrm>
            <a:off x="10408" y="950239"/>
            <a:ext cx="8285867" cy="5213985"/>
          </a:xfrm>
          <a:prstGeom prst="rect">
            <a:avLst/>
          </a:prstGeom>
          <a:noFill/>
          <a:extLst>
            <a:ext uri="{909E8E84-426E-40DD-AFC4-6F175D3DCCD1}">
              <a14:hiddenFill xmlns:a14="http://schemas.microsoft.com/office/drawing/2010/main">
                <a:solidFill>
                  <a:srgbClr val="FFFFFF"/>
                </a:solidFill>
              </a14:hiddenFill>
            </a:ext>
          </a:extLst>
        </p:spPr>
      </p:pic>
      <p:sp>
        <p:nvSpPr>
          <p:cNvPr id="9233" name="Rectangle 9232">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Sequence Diagram</a:t>
            </a:r>
          </a:p>
        </p:txBody>
      </p:sp>
      <p:sp>
        <p:nvSpPr>
          <p:cNvPr id="9235" name="Rectangle 9234">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37" name="Rectangle 9236">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6EF9"/>
          </a:solidFill>
          <a:ln>
            <a:noFill/>
          </a:ln>
          <a:effectLst/>
        </p:spPr>
        <p:style>
          <a:lnRef idx="1">
            <a:schemeClr val="accent1"/>
          </a:lnRef>
          <a:fillRef idx="3">
            <a:schemeClr val="accent1"/>
          </a:fillRef>
          <a:effectRef idx="2">
            <a:schemeClr val="accent1"/>
          </a:effectRef>
          <a:fontRef idx="minor">
            <a:schemeClr val="lt1"/>
          </a:fontRef>
        </p:style>
      </p:sp>
      <p:sp>
        <p:nvSpPr>
          <p:cNvPr id="9239" name="Rectangle 9238">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95518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38" name="Rectangle 8237">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47" name="Rectangle 8239">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249" name="Rectangle 8241">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251" name="Rectangle 8243">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46" name="Rectangle 824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8248" name="Rectangle 824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6A463D"/>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Entity Relation Diagram</a:t>
            </a:r>
          </a:p>
        </p:txBody>
      </p:sp>
      <p:pic>
        <p:nvPicPr>
          <p:cNvPr id="8194" name="Picture 2">
            <a:extLst>
              <a:ext uri="{FF2B5EF4-FFF2-40B4-BE49-F238E27FC236}">
                <a16:creationId xmlns:a16="http://schemas.microsoft.com/office/drawing/2014/main" id="{2B9ECCA2-A91F-273D-6945-E990A5FCCE5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4" r="521" b="-2"/>
          <a:stretch/>
        </p:blipFill>
        <p:spPr bwMode="auto">
          <a:xfrm>
            <a:off x="81547" y="1100665"/>
            <a:ext cx="7825503" cy="4386430"/>
          </a:xfrm>
          <a:prstGeom prst="rect">
            <a:avLst/>
          </a:prstGeom>
          <a:noFill/>
          <a:extLst>
            <a:ext uri="{909E8E84-426E-40DD-AFC4-6F175D3DCCD1}">
              <a14:hiddenFill xmlns:a14="http://schemas.microsoft.com/office/drawing/2010/main">
                <a:solidFill>
                  <a:srgbClr val="FFFFFF"/>
                </a:solidFill>
              </a14:hiddenFill>
            </a:ext>
          </a:extLst>
        </p:spPr>
      </p:pic>
      <p:sp>
        <p:nvSpPr>
          <p:cNvPr id="8250" name="Rectangle 824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88665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Mockup Website</a:t>
            </a:r>
            <a:br>
              <a:rPr lang="en-US" sz="3200">
                <a:solidFill>
                  <a:srgbClr val="FFFFFF"/>
                </a:solidFill>
              </a:rPr>
            </a:br>
            <a:r>
              <a:rPr lang="en-US" sz="3200">
                <a:solidFill>
                  <a:srgbClr val="FFFFFF"/>
                </a:solidFill>
              </a:rPr>
              <a:t>(Wire-frame)</a:t>
            </a:r>
          </a:p>
        </p:txBody>
      </p:sp>
      <p:pic>
        <p:nvPicPr>
          <p:cNvPr id="4" name="Content Placeholder 3" descr="Graphical user interface, application&#10;&#10;Description automatically generated">
            <a:extLst>
              <a:ext uri="{FF2B5EF4-FFF2-40B4-BE49-F238E27FC236}">
                <a16:creationId xmlns:a16="http://schemas.microsoft.com/office/drawing/2014/main" id="{9D39E541-4498-AB57-3187-27F6EFDE2A3A}"/>
              </a:ext>
            </a:extLst>
          </p:cNvPr>
          <p:cNvPicPr>
            <a:picLocks noGrp="1" noChangeAspect="1"/>
          </p:cNvPicPr>
          <p:nvPr>
            <p:ph idx="1"/>
          </p:nvPr>
        </p:nvPicPr>
        <p:blipFill>
          <a:blip r:embed="rId2"/>
          <a:stretch>
            <a:fillRect/>
          </a:stretch>
        </p:blipFill>
        <p:spPr>
          <a:xfrm>
            <a:off x="4665324" y="1597390"/>
            <a:ext cx="7442593" cy="3668257"/>
          </a:xfrm>
        </p:spPr>
      </p:pic>
    </p:spTree>
    <p:extLst>
      <p:ext uri="{BB962C8B-B14F-4D97-AF65-F5344CB8AC3E}">
        <p14:creationId xmlns:p14="http://schemas.microsoft.com/office/powerpoint/2010/main" val="29546721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Mockup Website</a:t>
            </a:r>
          </a:p>
        </p:txBody>
      </p:sp>
      <p:sp>
        <p:nvSpPr>
          <p:cNvPr id="7" name="Content Placeholder 6">
            <a:extLst>
              <a:ext uri="{FF2B5EF4-FFF2-40B4-BE49-F238E27FC236}">
                <a16:creationId xmlns:a16="http://schemas.microsoft.com/office/drawing/2014/main" id="{7BF8F3AE-AFF4-613A-8049-90A7D0CDA275}"/>
              </a:ext>
            </a:extLst>
          </p:cNvPr>
          <p:cNvSpPr>
            <a:spLocks noGrp="1"/>
          </p:cNvSpPr>
          <p:nvPr>
            <p:ph idx="1"/>
          </p:nvPr>
        </p:nvSpPr>
        <p:spPr/>
        <p:txBody>
          <a:bodyPr/>
          <a:lstStyle/>
          <a:p>
            <a:endParaRPr lang="en-IN"/>
          </a:p>
        </p:txBody>
      </p:sp>
      <p:sp>
        <p:nvSpPr>
          <p:cNvPr id="8" name="TextBox 7">
            <a:extLst>
              <a:ext uri="{FF2B5EF4-FFF2-40B4-BE49-F238E27FC236}">
                <a16:creationId xmlns:a16="http://schemas.microsoft.com/office/drawing/2014/main" id="{05AFE4A8-3DBA-86E1-142F-388944208611}"/>
              </a:ext>
            </a:extLst>
          </p:cNvPr>
          <p:cNvSpPr txBox="1"/>
          <p:nvPr/>
        </p:nvSpPr>
        <p:spPr>
          <a:xfrm>
            <a:off x="7364753" y="2456431"/>
            <a:ext cx="3465172" cy="1938992"/>
          </a:xfrm>
          <a:prstGeom prst="rect">
            <a:avLst/>
          </a:prstGeom>
          <a:noFill/>
        </p:spPr>
        <p:txBody>
          <a:bodyPr wrap="square" rtlCol="0">
            <a:spAutoFit/>
            <a:scene3d>
              <a:camera prst="orthographicFront"/>
              <a:lightRig rig="threePt" dir="t"/>
            </a:scene3d>
            <a:sp3d extrusionH="57150">
              <a:bevelT w="38100" h="38100"/>
            </a:sp3d>
          </a:bodyPr>
          <a:lstStyle/>
          <a:p>
            <a:pPr algn="ctr"/>
            <a:r>
              <a:rPr lang="en-IN" sz="6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hlinkClick r:id="rId2"/>
              </a:rPr>
              <a:t>Let’s Visit </a:t>
            </a:r>
            <a:endParaRPr lang="en-IN" sz="6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ndParaRPr>
          </a:p>
        </p:txBody>
      </p:sp>
    </p:spTree>
    <p:extLst>
      <p:ext uri="{BB962C8B-B14F-4D97-AF65-F5344CB8AC3E}">
        <p14:creationId xmlns:p14="http://schemas.microsoft.com/office/powerpoint/2010/main" val="38620857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6" name="Rectangle 25">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4F538B"/>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Usability Assessment</a:t>
            </a:r>
          </a:p>
        </p:txBody>
      </p:sp>
      <p:pic>
        <p:nvPicPr>
          <p:cNvPr id="5" name="Content Placeholder 4">
            <a:extLst>
              <a:ext uri="{FF2B5EF4-FFF2-40B4-BE49-F238E27FC236}">
                <a16:creationId xmlns:a16="http://schemas.microsoft.com/office/drawing/2014/main" id="{56335F04-AECC-2589-E7E3-644CF1CEDD77}"/>
              </a:ext>
            </a:extLst>
          </p:cNvPr>
          <p:cNvPicPr>
            <a:picLocks noGrp="1" noChangeAspect="1"/>
          </p:cNvPicPr>
          <p:nvPr>
            <p:ph idx="1"/>
          </p:nvPr>
        </p:nvPicPr>
        <p:blipFill rotWithShape="1">
          <a:blip r:embed="rId2"/>
          <a:srcRect r="-1" b="17734"/>
          <a:stretch/>
        </p:blipFill>
        <p:spPr>
          <a:xfrm>
            <a:off x="453302" y="457200"/>
            <a:ext cx="7588885" cy="5899650"/>
          </a:xfrm>
          <a:prstGeom prst="rect">
            <a:avLst/>
          </a:prstGeom>
        </p:spPr>
      </p:pic>
      <p:sp>
        <p:nvSpPr>
          <p:cNvPr id="28" name="Rectangle 27">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855525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6" name="Rectangle 25">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4F538B"/>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Usability Assessment</a:t>
            </a:r>
          </a:p>
        </p:txBody>
      </p:sp>
      <p:sp>
        <p:nvSpPr>
          <p:cNvPr id="28" name="Rectangle 27">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4" descr="Chart, pie chart&#10;&#10;Description automatically generated">
            <a:extLst>
              <a:ext uri="{FF2B5EF4-FFF2-40B4-BE49-F238E27FC236}">
                <a16:creationId xmlns:a16="http://schemas.microsoft.com/office/drawing/2014/main" id="{A90E0296-DBAA-5AB0-BFA2-A6557C23A0A4}"/>
              </a:ext>
            </a:extLst>
          </p:cNvPr>
          <p:cNvPicPr>
            <a:picLocks noGrp="1" noChangeAspect="1"/>
          </p:cNvPicPr>
          <p:nvPr>
            <p:ph idx="1"/>
          </p:nvPr>
        </p:nvPicPr>
        <p:blipFill>
          <a:blip r:embed="rId2"/>
          <a:stretch>
            <a:fillRect/>
          </a:stretch>
        </p:blipFill>
        <p:spPr>
          <a:xfrm>
            <a:off x="860776" y="825225"/>
            <a:ext cx="7052333" cy="4832188"/>
          </a:xfrm>
        </p:spPr>
      </p:pic>
    </p:spTree>
    <p:extLst>
      <p:ext uri="{BB962C8B-B14F-4D97-AF65-F5344CB8AC3E}">
        <p14:creationId xmlns:p14="http://schemas.microsoft.com/office/powerpoint/2010/main" val="31938199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Usability Assessment</a:t>
            </a:r>
          </a:p>
        </p:txBody>
      </p:sp>
      <p:sp>
        <p:nvSpPr>
          <p:cNvPr id="3" name="Content Placeholder 2"/>
          <p:cNvSpPr>
            <a:spLocks noGrp="1"/>
          </p:cNvSpPr>
          <p:nvPr>
            <p:ph type="body" idx="1"/>
          </p:nvPr>
        </p:nvSpPr>
        <p:spPr>
          <a:xfrm>
            <a:off x="4774905" y="1168192"/>
            <a:ext cx="7370921" cy="4569899"/>
          </a:xfrm>
        </p:spPr>
        <p:txBody>
          <a:bodyPr anchor="ctr">
            <a:normAutofit/>
          </a:bodyPr>
          <a:lstStyle/>
          <a:p>
            <a:pPr marL="0" indent="0">
              <a:buNone/>
            </a:pPr>
            <a:endParaRPr lang="en-IN"/>
          </a:p>
        </p:txBody>
      </p:sp>
      <p:pic>
        <p:nvPicPr>
          <p:cNvPr id="4" name="Picture 4" descr="Table&#10;&#10;Description automatically generated">
            <a:extLst>
              <a:ext uri="{FF2B5EF4-FFF2-40B4-BE49-F238E27FC236}">
                <a16:creationId xmlns:a16="http://schemas.microsoft.com/office/drawing/2014/main" id="{A5993787-74BF-C1DC-AE92-F462890DA879}"/>
              </a:ext>
            </a:extLst>
          </p:cNvPr>
          <p:cNvPicPr>
            <a:picLocks noChangeAspect="1"/>
          </p:cNvPicPr>
          <p:nvPr/>
        </p:nvPicPr>
        <p:blipFill>
          <a:blip r:embed="rId2"/>
          <a:stretch>
            <a:fillRect/>
          </a:stretch>
        </p:blipFill>
        <p:spPr>
          <a:xfrm>
            <a:off x="5200820" y="1772395"/>
            <a:ext cx="6068786" cy="2015088"/>
          </a:xfrm>
          <a:prstGeom prst="rect">
            <a:avLst/>
          </a:prstGeom>
        </p:spPr>
      </p:pic>
      <p:sp>
        <p:nvSpPr>
          <p:cNvPr id="5" name="TextBox 4">
            <a:extLst>
              <a:ext uri="{FF2B5EF4-FFF2-40B4-BE49-F238E27FC236}">
                <a16:creationId xmlns:a16="http://schemas.microsoft.com/office/drawing/2014/main" id="{BDBB6492-2CCF-28CA-836E-66829ADEB1F3}"/>
              </a:ext>
            </a:extLst>
          </p:cNvPr>
          <p:cNvSpPr txBox="1"/>
          <p:nvPr/>
        </p:nvSpPr>
        <p:spPr>
          <a:xfrm>
            <a:off x="5154385" y="1338942"/>
            <a:ext cx="4561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Times New Roman"/>
                <a:cs typeface="Times New Roman"/>
              </a:rPr>
              <a:t>Score Calculation from SUS response result</a:t>
            </a:r>
            <a:endParaRPr lang="en-US" b="1"/>
          </a:p>
        </p:txBody>
      </p:sp>
      <p:pic>
        <p:nvPicPr>
          <p:cNvPr id="6" name="Picture 6">
            <a:extLst>
              <a:ext uri="{FF2B5EF4-FFF2-40B4-BE49-F238E27FC236}">
                <a16:creationId xmlns:a16="http://schemas.microsoft.com/office/drawing/2014/main" id="{73E0CCBC-E9FD-87BD-BA36-28B51C086926}"/>
              </a:ext>
            </a:extLst>
          </p:cNvPr>
          <p:cNvPicPr>
            <a:picLocks noChangeAspect="1"/>
          </p:cNvPicPr>
          <p:nvPr/>
        </p:nvPicPr>
        <p:blipFill>
          <a:blip r:embed="rId3"/>
          <a:stretch>
            <a:fillRect/>
          </a:stretch>
        </p:blipFill>
        <p:spPr>
          <a:xfrm>
            <a:off x="4784272" y="3824143"/>
            <a:ext cx="4343399" cy="2105314"/>
          </a:xfrm>
          <a:prstGeom prst="rect">
            <a:avLst/>
          </a:prstGeom>
        </p:spPr>
      </p:pic>
      <p:pic>
        <p:nvPicPr>
          <p:cNvPr id="7" name="Picture 7" descr="Table&#10;&#10;Description automatically generated">
            <a:extLst>
              <a:ext uri="{FF2B5EF4-FFF2-40B4-BE49-F238E27FC236}">
                <a16:creationId xmlns:a16="http://schemas.microsoft.com/office/drawing/2014/main" id="{237DE2ED-E386-B668-C6E9-BD4216E74236}"/>
              </a:ext>
            </a:extLst>
          </p:cNvPr>
          <p:cNvPicPr>
            <a:picLocks noChangeAspect="1"/>
          </p:cNvPicPr>
          <p:nvPr/>
        </p:nvPicPr>
        <p:blipFill>
          <a:blip r:embed="rId4"/>
          <a:stretch>
            <a:fillRect/>
          </a:stretch>
        </p:blipFill>
        <p:spPr>
          <a:xfrm>
            <a:off x="9307285" y="3901818"/>
            <a:ext cx="2743200" cy="1775791"/>
          </a:xfrm>
          <a:prstGeom prst="rect">
            <a:avLst/>
          </a:prstGeom>
        </p:spPr>
      </p:pic>
    </p:spTree>
    <p:extLst>
      <p:ext uri="{BB962C8B-B14F-4D97-AF65-F5344CB8AC3E}">
        <p14:creationId xmlns:p14="http://schemas.microsoft.com/office/powerpoint/2010/main" val="86222013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2" name="Rectangle 10324">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23" name="Rectangle 10326">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29" name="Rectangle 10328">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31" name="Rectangle 10330">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333" name="Rectangle 10332">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538712-04AE-DA64-6762-E71A3DE190A9}"/>
              </a:ext>
            </a:extLst>
          </p:cNvPr>
          <p:cNvPicPr>
            <a:picLocks noChangeAspect="1"/>
          </p:cNvPicPr>
          <p:nvPr/>
        </p:nvPicPr>
        <p:blipFill rotWithShape="1">
          <a:blip r:embed="rId2"/>
          <a:srcRect l="185" t="-1" r="73" b="-1"/>
          <a:stretch/>
        </p:blipFill>
        <p:spPr>
          <a:xfrm>
            <a:off x="266271" y="1685631"/>
            <a:ext cx="7698455" cy="3762777"/>
          </a:xfrm>
          <a:prstGeom prst="rect">
            <a:avLst/>
          </a:prstGeom>
        </p:spPr>
      </p:pic>
      <p:sp>
        <p:nvSpPr>
          <p:cNvPr id="10335" name="Rectangle 1033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4" y="1419225"/>
            <a:ext cx="3216125" cy="2085869"/>
          </a:xfrm>
        </p:spPr>
        <p:txBody>
          <a:bodyPr vert="horz" lIns="91440" tIns="45720" rIns="91440" bIns="45720" rtlCol="0" anchor="b">
            <a:normAutofit/>
          </a:bodyPr>
          <a:lstStyle/>
          <a:p>
            <a:r>
              <a:rPr lang="en-US">
                <a:solidFill>
                  <a:srgbClr val="FFFFFF"/>
                </a:solidFill>
              </a:rPr>
              <a:t>Agile Methodologies</a:t>
            </a:r>
          </a:p>
        </p:txBody>
      </p:sp>
      <p:sp>
        <p:nvSpPr>
          <p:cNvPr id="10337" name="Rectangle 10336">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273CE"/>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body" idx="1"/>
          </p:nvPr>
        </p:nvSpPr>
        <p:spPr>
          <a:xfrm>
            <a:off x="4271491" y="4613396"/>
            <a:ext cx="7240909" cy="1304114"/>
          </a:xfrm>
        </p:spPr>
        <p:txBody>
          <a:bodyPr>
            <a:normAutofit/>
          </a:bodyPr>
          <a:lstStyle/>
          <a:p>
            <a:pPr>
              <a:buClr>
                <a:srgbClr val="E273CE"/>
              </a:buClr>
            </a:pPr>
            <a:endParaRPr lang="en-IN"/>
          </a:p>
        </p:txBody>
      </p:sp>
    </p:spTree>
    <p:extLst>
      <p:ext uri="{BB962C8B-B14F-4D97-AF65-F5344CB8AC3E}">
        <p14:creationId xmlns:p14="http://schemas.microsoft.com/office/powerpoint/2010/main" val="8489858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Contents</a:t>
            </a:r>
          </a:p>
        </p:txBody>
      </p:sp>
      <p:sp>
        <p:nvSpPr>
          <p:cNvPr id="3" name="Content Placeholder 2"/>
          <p:cNvSpPr>
            <a:spLocks noGrp="1"/>
          </p:cNvSpPr>
          <p:nvPr>
            <p:ph type="body" idx="1"/>
          </p:nvPr>
        </p:nvSpPr>
        <p:spPr>
          <a:xfrm>
            <a:off x="5155905" y="702528"/>
            <a:ext cx="6108179" cy="5035564"/>
          </a:xfrm>
        </p:spPr>
        <p:txBody>
          <a:bodyPr anchor="ctr">
            <a:normAutofit/>
          </a:bodyPr>
          <a:lstStyle/>
          <a:p>
            <a:r>
              <a:rPr lang="en-US"/>
              <a:t>Project Charter</a:t>
            </a:r>
          </a:p>
          <a:p>
            <a:r>
              <a:rPr lang="en-US"/>
              <a:t>High-Level requirement</a:t>
            </a:r>
          </a:p>
          <a:p>
            <a:r>
              <a:rPr lang="en-US"/>
              <a:t>Use Case Description</a:t>
            </a:r>
          </a:p>
          <a:p>
            <a:r>
              <a:rPr lang="en-US"/>
              <a:t>Activity Diagram</a:t>
            </a:r>
          </a:p>
          <a:p>
            <a:r>
              <a:rPr lang="en-US"/>
              <a:t>Sequence Diagram</a:t>
            </a:r>
          </a:p>
          <a:p>
            <a:r>
              <a:rPr lang="en-US"/>
              <a:t>Entity Relation Diagram</a:t>
            </a:r>
          </a:p>
          <a:p>
            <a:r>
              <a:rPr lang="en-US"/>
              <a:t>Mockup Website</a:t>
            </a:r>
          </a:p>
          <a:p>
            <a:r>
              <a:rPr lang="en-IN" b="0" i="0">
                <a:effectLst/>
                <a:latin typeface="Roboto" panose="02000000000000000000" pitchFamily="2" charset="0"/>
              </a:rPr>
              <a:t>Usability Assessment</a:t>
            </a:r>
          </a:p>
          <a:p>
            <a:r>
              <a:rPr lang="en-US"/>
              <a:t>Agile Methodologies</a:t>
            </a:r>
          </a:p>
          <a:p>
            <a:r>
              <a:rPr lang="en-US"/>
              <a:t>Teamwork</a:t>
            </a:r>
            <a:endParaRPr lang="en-IN" b="0" i="0">
              <a:effectLst/>
              <a:latin typeface="Roboto" panose="02000000000000000000" pitchFamily="2" charset="0"/>
            </a:endParaRPr>
          </a:p>
        </p:txBody>
      </p:sp>
    </p:spTree>
    <p:extLst>
      <p:ext uri="{BB962C8B-B14F-4D97-AF65-F5344CB8AC3E}">
        <p14:creationId xmlns:p14="http://schemas.microsoft.com/office/powerpoint/2010/main" val="2584840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7" name="Rectangle 10341">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59" name="Rectangle 10343">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60" name="Rectangle 10345">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61" name="Rectangle 10347">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362" name="Rectangle 10349">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A206F4-E048-A327-76D8-689ADF509DAA}"/>
              </a:ext>
            </a:extLst>
          </p:cNvPr>
          <p:cNvPicPr>
            <a:picLocks noChangeAspect="1"/>
          </p:cNvPicPr>
          <p:nvPr/>
        </p:nvPicPr>
        <p:blipFill rotWithShape="1">
          <a:blip r:embed="rId2"/>
          <a:srcRect l="165" t="-1" r="-143" b="-1"/>
          <a:stretch/>
        </p:blipFill>
        <p:spPr>
          <a:xfrm>
            <a:off x="173423" y="938122"/>
            <a:ext cx="7791304" cy="4899548"/>
          </a:xfrm>
          <a:prstGeom prst="rect">
            <a:avLst/>
          </a:prstGeom>
        </p:spPr>
      </p:pic>
      <p:sp>
        <p:nvSpPr>
          <p:cNvPr id="10363" name="Rectangle 10351">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Agile Methodologies</a:t>
            </a:r>
          </a:p>
        </p:txBody>
      </p:sp>
      <p:sp>
        <p:nvSpPr>
          <p:cNvPr id="10364" name="Rectangle 1035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56" name="Rectangle 1035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684DD"/>
          </a:solidFill>
          <a:ln>
            <a:noFill/>
          </a:ln>
          <a:effectLst/>
        </p:spPr>
        <p:style>
          <a:lnRef idx="1">
            <a:schemeClr val="accent1"/>
          </a:lnRef>
          <a:fillRef idx="3">
            <a:schemeClr val="accent1"/>
          </a:fillRef>
          <a:effectRef idx="2">
            <a:schemeClr val="accent1"/>
          </a:effectRef>
          <a:fontRef idx="minor">
            <a:schemeClr val="lt1"/>
          </a:fontRef>
        </p:style>
      </p:sp>
      <p:sp>
        <p:nvSpPr>
          <p:cNvPr id="10358" name="Rectangle 1035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body" idx="1"/>
          </p:nvPr>
        </p:nvSpPr>
        <p:spPr>
          <a:xfrm>
            <a:off x="4271491" y="4613396"/>
            <a:ext cx="7240909" cy="1304114"/>
          </a:xfrm>
        </p:spPr>
        <p:txBody>
          <a:bodyPr>
            <a:normAutofit/>
          </a:bodyPr>
          <a:lstStyle/>
          <a:p>
            <a:pPr>
              <a:buClr>
                <a:srgbClr val="E273CE"/>
              </a:buClr>
            </a:pPr>
            <a:endParaRPr lang="en-IN"/>
          </a:p>
        </p:txBody>
      </p:sp>
    </p:spTree>
    <p:extLst>
      <p:ext uri="{BB962C8B-B14F-4D97-AF65-F5344CB8AC3E}">
        <p14:creationId xmlns:p14="http://schemas.microsoft.com/office/powerpoint/2010/main" val="424465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 name="Rectangle 10341">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44" name="Rectangle 10343">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46" name="Rectangle 10345">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48" name="Rectangle 10347">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350" name="Rectangle 10349">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7ADA39-E74B-D7CF-C3BD-D89AAADD7011}"/>
              </a:ext>
            </a:extLst>
          </p:cNvPr>
          <p:cNvPicPr>
            <a:picLocks noChangeAspect="1"/>
          </p:cNvPicPr>
          <p:nvPr/>
        </p:nvPicPr>
        <p:blipFill>
          <a:blip r:embed="rId2"/>
          <a:stretch>
            <a:fillRect/>
          </a:stretch>
        </p:blipFill>
        <p:spPr>
          <a:xfrm>
            <a:off x="551823" y="1836007"/>
            <a:ext cx="7196059" cy="3598030"/>
          </a:xfrm>
          <a:prstGeom prst="rect">
            <a:avLst/>
          </a:prstGeom>
        </p:spPr>
      </p:pic>
      <p:sp>
        <p:nvSpPr>
          <p:cNvPr id="10352" name="Rectangle 10351">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4" y="1419225"/>
            <a:ext cx="3216125" cy="2085869"/>
          </a:xfrm>
        </p:spPr>
        <p:txBody>
          <a:bodyPr vert="horz" lIns="91440" tIns="45720" rIns="91440" bIns="45720" rtlCol="0" anchor="b">
            <a:normAutofit/>
          </a:bodyPr>
          <a:lstStyle/>
          <a:p>
            <a:r>
              <a:rPr lang="en-US">
                <a:solidFill>
                  <a:srgbClr val="FFFFFF"/>
                </a:solidFill>
              </a:rPr>
              <a:t>Agile Methodologies</a:t>
            </a:r>
          </a:p>
        </p:txBody>
      </p:sp>
      <p:sp>
        <p:nvSpPr>
          <p:cNvPr id="10354" name="Rectangle 10353">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384DF"/>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body" idx="1"/>
          </p:nvPr>
        </p:nvSpPr>
        <p:spPr>
          <a:xfrm>
            <a:off x="4271491" y="4613396"/>
            <a:ext cx="7240909" cy="1304114"/>
          </a:xfrm>
        </p:spPr>
        <p:txBody>
          <a:bodyPr>
            <a:normAutofit/>
          </a:bodyPr>
          <a:lstStyle/>
          <a:p>
            <a:pPr>
              <a:buClr>
                <a:srgbClr val="E273CE"/>
              </a:buClr>
            </a:pPr>
            <a:endParaRPr lang="en-IN"/>
          </a:p>
        </p:txBody>
      </p:sp>
    </p:spTree>
    <p:extLst>
      <p:ext uri="{BB962C8B-B14F-4D97-AF65-F5344CB8AC3E}">
        <p14:creationId xmlns:p14="http://schemas.microsoft.com/office/powerpoint/2010/main" val="12067000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1064C44D-91AF-4137-BC06-4F0B21D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29A9569-B54F-4022-89FD-8D558561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Teamwork</a:t>
            </a:r>
          </a:p>
        </p:txBody>
      </p:sp>
      <p:sp>
        <p:nvSpPr>
          <p:cNvPr id="30" name="Rectangle 29">
            <a:extLst>
              <a:ext uri="{FF2B5EF4-FFF2-40B4-BE49-F238E27FC236}">
                <a16:creationId xmlns:a16="http://schemas.microsoft.com/office/drawing/2014/main" id="{B3B4502C-7226-432B-827E-8454CB375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E842CE76-F24A-C809-A2C6-B0D6FEAE6C6C}"/>
              </a:ext>
            </a:extLst>
          </p:cNvPr>
          <p:cNvPicPr>
            <a:picLocks noChangeAspect="1"/>
          </p:cNvPicPr>
          <p:nvPr/>
        </p:nvPicPr>
        <p:blipFill>
          <a:blip r:embed="rId2"/>
          <a:stretch>
            <a:fillRect/>
          </a:stretch>
        </p:blipFill>
        <p:spPr>
          <a:xfrm>
            <a:off x="410467" y="823364"/>
            <a:ext cx="6120205" cy="5396461"/>
          </a:xfrm>
          <a:prstGeom prst="rect">
            <a:avLst/>
          </a:prstGeom>
        </p:spPr>
      </p:pic>
    </p:spTree>
    <p:extLst>
      <p:ext uri="{BB962C8B-B14F-4D97-AF65-F5344CB8AC3E}">
        <p14:creationId xmlns:p14="http://schemas.microsoft.com/office/powerpoint/2010/main" val="370493660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1064C44D-91AF-4137-BC06-4F0B21D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29A9569-B54F-4022-89FD-8D558561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Teamwork</a:t>
            </a:r>
          </a:p>
        </p:txBody>
      </p:sp>
      <p:sp>
        <p:nvSpPr>
          <p:cNvPr id="30" name="Rectangle 29">
            <a:extLst>
              <a:ext uri="{FF2B5EF4-FFF2-40B4-BE49-F238E27FC236}">
                <a16:creationId xmlns:a16="http://schemas.microsoft.com/office/drawing/2014/main" id="{B3B4502C-7226-432B-827E-8454CB375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C9B50453-2AE0-6758-E5E3-01BD41EA00DE}"/>
              </a:ext>
            </a:extLst>
          </p:cNvPr>
          <p:cNvPicPr>
            <a:picLocks noChangeAspect="1"/>
          </p:cNvPicPr>
          <p:nvPr/>
        </p:nvPicPr>
        <p:blipFill>
          <a:blip r:embed="rId2"/>
          <a:stretch>
            <a:fillRect/>
          </a:stretch>
        </p:blipFill>
        <p:spPr>
          <a:xfrm>
            <a:off x="482600" y="1558631"/>
            <a:ext cx="6100449" cy="3892926"/>
          </a:xfrm>
          <a:prstGeom prst="rect">
            <a:avLst/>
          </a:prstGeom>
        </p:spPr>
      </p:pic>
    </p:spTree>
    <p:extLst>
      <p:ext uri="{BB962C8B-B14F-4D97-AF65-F5344CB8AC3E}">
        <p14:creationId xmlns:p14="http://schemas.microsoft.com/office/powerpoint/2010/main" val="294326281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CD82-C684-7ECD-8169-6D628CC1C394}"/>
              </a:ext>
            </a:extLst>
          </p:cNvPr>
          <p:cNvSpPr>
            <a:spLocks noGrp="1"/>
          </p:cNvSpPr>
          <p:nvPr>
            <p:ph type="title"/>
          </p:nvPr>
        </p:nvSpPr>
        <p:spPr>
          <a:xfrm>
            <a:off x="581191" y="702156"/>
            <a:ext cx="11174597" cy="803593"/>
          </a:xfrm>
        </p:spPr>
        <p:txBody>
          <a:bodyPr>
            <a:normAutofit/>
          </a:bodyPr>
          <a:lstStyle/>
          <a:p>
            <a:r>
              <a:rPr lang="en-US" b="0" i="0" u="none" strike="noStrike">
                <a:effectLst/>
                <a:latin typeface="Times New Roman" panose="02020603050405020304" pitchFamily="18" charset="0"/>
              </a:rPr>
              <a:t>Agile Principles and Values Practiced in Our Project </a:t>
            </a:r>
            <a:endParaRPr lang="en-US"/>
          </a:p>
        </p:txBody>
      </p:sp>
      <p:sp>
        <p:nvSpPr>
          <p:cNvPr id="3" name="Content Placeholder 2">
            <a:extLst>
              <a:ext uri="{FF2B5EF4-FFF2-40B4-BE49-F238E27FC236}">
                <a16:creationId xmlns:a16="http://schemas.microsoft.com/office/drawing/2014/main" id="{D8327F7C-0B57-403D-6A11-BD7B92115335}"/>
              </a:ext>
            </a:extLst>
          </p:cNvPr>
          <p:cNvSpPr>
            <a:spLocks noGrp="1"/>
          </p:cNvSpPr>
          <p:nvPr>
            <p:ph idx="1"/>
          </p:nvPr>
        </p:nvSpPr>
        <p:spPr/>
        <p:txBody>
          <a:bodyPr>
            <a:normAutofit lnSpcReduction="10000"/>
          </a:bodyPr>
          <a:lstStyle/>
          <a:p>
            <a:pPr marL="0" indent="0" rtl="0">
              <a:spcBef>
                <a:spcPts val="1200"/>
              </a:spcBef>
              <a:spcAft>
                <a:spcPts val="0"/>
              </a:spcAft>
              <a:buNone/>
            </a:pPr>
            <a:r>
              <a:rPr lang="en-US" sz="1800" b="0" i="0" strike="noStrike" dirty="0">
                <a:solidFill>
                  <a:srgbClr val="000000"/>
                </a:solidFill>
                <a:effectLst/>
              </a:rPr>
              <a:t>Based on what we have worked on for our project, here are some Agile principles and values that have been practiced:</a:t>
            </a:r>
            <a:endParaRPr lang="en-US" b="0" dirty="0">
              <a:effectLst/>
            </a:endParaRPr>
          </a:p>
          <a:p>
            <a:pPr rtl="0">
              <a:spcBef>
                <a:spcPts val="1200"/>
              </a:spcBef>
              <a:spcAft>
                <a:spcPts val="0"/>
              </a:spcAft>
            </a:pPr>
            <a:r>
              <a:rPr lang="en-US" sz="1800" b="0" i="0" dirty="0">
                <a:solidFill>
                  <a:srgbClr val="000000"/>
                </a:solidFill>
                <a:effectLst/>
              </a:rPr>
              <a:t>Individuals and interactions over processes and tools:</a:t>
            </a:r>
            <a:r>
              <a:rPr lang="en-US" sz="1800" b="0" i="0" strike="noStrike" dirty="0">
                <a:solidFill>
                  <a:srgbClr val="000000"/>
                </a:solidFill>
                <a:effectLst/>
              </a:rPr>
              <a:t> The project team as a whole has emphasized collaboration and communication among team members over rigid processes and tools.</a:t>
            </a:r>
            <a:endParaRPr lang="en-US" b="0" dirty="0">
              <a:effectLst/>
            </a:endParaRPr>
          </a:p>
          <a:p>
            <a:pPr rtl="0">
              <a:spcBef>
                <a:spcPts val="1200"/>
              </a:spcBef>
              <a:spcAft>
                <a:spcPts val="0"/>
              </a:spcAft>
            </a:pPr>
            <a:r>
              <a:rPr lang="en-US" sz="1800" b="0" i="0" dirty="0">
                <a:solidFill>
                  <a:srgbClr val="000000"/>
                </a:solidFill>
                <a:effectLst/>
              </a:rPr>
              <a:t>Working software over comprehensive documentation:</a:t>
            </a:r>
            <a:r>
              <a:rPr lang="en-US" sz="1800" b="0" i="0" strike="noStrike" dirty="0">
                <a:solidFill>
                  <a:srgbClr val="000000"/>
                </a:solidFill>
                <a:effectLst/>
              </a:rPr>
              <a:t> The team has prioritized producing working software over extensive documentation, while still ensuring that important information was properly documented.</a:t>
            </a:r>
            <a:endParaRPr lang="en-US" b="0" dirty="0">
              <a:effectLst/>
            </a:endParaRPr>
          </a:p>
          <a:p>
            <a:pPr rtl="0">
              <a:spcBef>
                <a:spcPts val="1200"/>
              </a:spcBef>
              <a:spcAft>
                <a:spcPts val="0"/>
              </a:spcAft>
            </a:pPr>
            <a:r>
              <a:rPr lang="en-US" sz="1800" b="0" i="0" dirty="0">
                <a:solidFill>
                  <a:srgbClr val="000000"/>
                </a:solidFill>
                <a:effectLst/>
              </a:rPr>
              <a:t>Customer collaboration over contract negotiation:</a:t>
            </a:r>
            <a:r>
              <a:rPr lang="en-US" sz="1800" b="0" i="0" strike="noStrike" dirty="0">
                <a:solidFill>
                  <a:srgbClr val="000000"/>
                </a:solidFill>
                <a:effectLst/>
              </a:rPr>
              <a:t> All the team members have worked closely with the client/product owner throughout the project, seeking frequent feedback and making adjustments as necessary to ensure that the end product met the client's needs.</a:t>
            </a:r>
            <a:endParaRPr lang="en-US" b="0" dirty="0">
              <a:effectLst/>
            </a:endParaRPr>
          </a:p>
          <a:p>
            <a:pPr rtl="0">
              <a:spcBef>
                <a:spcPts val="1200"/>
              </a:spcBef>
              <a:spcAft>
                <a:spcPts val="0"/>
              </a:spcAft>
            </a:pPr>
            <a:r>
              <a:rPr lang="en-US" sz="1800" b="0" i="0" dirty="0">
                <a:solidFill>
                  <a:srgbClr val="000000"/>
                </a:solidFill>
                <a:effectLst/>
              </a:rPr>
              <a:t>Responding to change over following a plan:</a:t>
            </a:r>
            <a:r>
              <a:rPr lang="en-US" sz="1800" b="0" i="0" strike="noStrike" dirty="0">
                <a:solidFill>
                  <a:srgbClr val="000000"/>
                </a:solidFill>
                <a:effectLst/>
              </a:rPr>
              <a:t> The team has been flexible and adaptable to changes in project requirements, adjusting the plan as necessary to accommodate new information or changing priorities.</a:t>
            </a:r>
            <a:endParaRPr lang="en-US" dirty="0"/>
          </a:p>
        </p:txBody>
      </p:sp>
    </p:spTree>
    <p:extLst>
      <p:ext uri="{BB962C8B-B14F-4D97-AF65-F5344CB8AC3E}">
        <p14:creationId xmlns:p14="http://schemas.microsoft.com/office/powerpoint/2010/main" val="28249708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4FC4-914C-3A3C-BF85-80A2D351EED4}"/>
              </a:ext>
            </a:extLst>
          </p:cNvPr>
          <p:cNvSpPr>
            <a:spLocks noGrp="1"/>
          </p:cNvSpPr>
          <p:nvPr>
            <p:ph type="title"/>
          </p:nvPr>
        </p:nvSpPr>
        <p:spPr>
          <a:xfrm>
            <a:off x="581192" y="702156"/>
            <a:ext cx="11029616" cy="803593"/>
          </a:xfrm>
        </p:spPr>
        <p:txBody>
          <a:bodyPr>
            <a:normAutofit fontScale="90000"/>
          </a:bodyPr>
          <a:lstStyle/>
          <a:p>
            <a:r>
              <a:rPr lang="en-US" b="0" i="0" u="none" strike="noStrike">
                <a:effectLst/>
                <a:latin typeface="Times New Roman" panose="02020603050405020304" pitchFamily="18" charset="0"/>
              </a:rPr>
              <a:t>Agile Principles and Values Practiced in Our Project(</a:t>
            </a:r>
            <a:r>
              <a:rPr lang="en-US" b="0" i="0" u="none" strike="noStrike" err="1">
                <a:effectLst/>
                <a:latin typeface="Times New Roman" panose="02020603050405020304" pitchFamily="18" charset="0"/>
              </a:rPr>
              <a:t>Con’tD</a:t>
            </a:r>
            <a:r>
              <a:rPr lang="en-US" b="0" i="0" u="none" strike="noStrike">
                <a:effectLst/>
                <a:latin typeface="Times New Roman" panose="02020603050405020304" pitchFamily="18" charset="0"/>
              </a:rPr>
              <a:t>) </a:t>
            </a:r>
            <a:endParaRPr lang="en-US"/>
          </a:p>
        </p:txBody>
      </p:sp>
      <p:sp>
        <p:nvSpPr>
          <p:cNvPr id="3" name="Content Placeholder 2">
            <a:extLst>
              <a:ext uri="{FF2B5EF4-FFF2-40B4-BE49-F238E27FC236}">
                <a16:creationId xmlns:a16="http://schemas.microsoft.com/office/drawing/2014/main" id="{65ED3A69-84DD-CB06-F323-03AE87A50C03}"/>
              </a:ext>
            </a:extLst>
          </p:cNvPr>
          <p:cNvSpPr>
            <a:spLocks noGrp="1"/>
          </p:cNvSpPr>
          <p:nvPr>
            <p:ph idx="1"/>
          </p:nvPr>
        </p:nvSpPr>
        <p:spPr/>
        <p:txBody>
          <a:bodyPr/>
          <a:lstStyle/>
          <a:p>
            <a:pPr rtl="0">
              <a:spcBef>
                <a:spcPts val="1200"/>
              </a:spcBef>
              <a:spcAft>
                <a:spcPts val="0"/>
              </a:spcAft>
            </a:pPr>
            <a:r>
              <a:rPr lang="en-US" sz="1800" b="0" i="0" u="sng">
                <a:solidFill>
                  <a:srgbClr val="000000"/>
                </a:solidFill>
                <a:effectLst/>
                <a:latin typeface="Times New Roman" panose="02020603050405020304" pitchFamily="18" charset="0"/>
              </a:rPr>
              <a:t> 5. Emphasis on face-to-face communication:</a:t>
            </a:r>
            <a:r>
              <a:rPr lang="en-US" sz="1800" b="0" i="0" u="none" strike="noStrike">
                <a:solidFill>
                  <a:srgbClr val="000000"/>
                </a:solidFill>
                <a:effectLst/>
                <a:latin typeface="Times New Roman" panose="02020603050405020304" pitchFamily="18" charset="0"/>
              </a:rPr>
              <a:t> The team has prioritized face-to-face communication to promote collaboration and ensure that everyone was on the same page.</a:t>
            </a:r>
            <a:endParaRPr lang="en-US" b="0">
              <a:effectLst/>
            </a:endParaRPr>
          </a:p>
          <a:p>
            <a:pPr rtl="0">
              <a:spcBef>
                <a:spcPts val="1200"/>
              </a:spcBef>
              <a:spcAft>
                <a:spcPts val="0"/>
              </a:spcAft>
            </a:pPr>
            <a:r>
              <a:rPr lang="en-US" sz="1800" b="0" i="0" u="sng">
                <a:solidFill>
                  <a:srgbClr val="000000"/>
                </a:solidFill>
                <a:effectLst/>
                <a:latin typeface="Times New Roman" panose="02020603050405020304" pitchFamily="18" charset="0"/>
              </a:rPr>
              <a:t> 6. Iterative and incremental development:</a:t>
            </a:r>
            <a:r>
              <a:rPr lang="en-US" sz="1800" b="0" i="0" u="none" strike="noStrike">
                <a:solidFill>
                  <a:srgbClr val="000000"/>
                </a:solidFill>
                <a:effectLst/>
                <a:latin typeface="Times New Roman" panose="02020603050405020304" pitchFamily="18" charset="0"/>
              </a:rPr>
              <a:t> The team has broken down the project into smaller, more manageable chunks, developing and testing each piece incrementally to ensure that the end product met the client's needs.</a:t>
            </a:r>
            <a:endParaRPr lang="en-US" b="0">
              <a:effectLst/>
            </a:endParaRPr>
          </a:p>
          <a:p>
            <a:pPr rtl="0">
              <a:spcBef>
                <a:spcPts val="1200"/>
              </a:spcBef>
              <a:spcAft>
                <a:spcPts val="0"/>
              </a:spcAft>
            </a:pPr>
            <a:r>
              <a:rPr lang="en-US" sz="1800" b="0" i="0" u="sng">
                <a:solidFill>
                  <a:srgbClr val="000000"/>
                </a:solidFill>
                <a:effectLst/>
                <a:latin typeface="Times New Roman" panose="02020603050405020304" pitchFamily="18" charset="0"/>
              </a:rPr>
              <a:t>7. Continuous improvement:</a:t>
            </a:r>
            <a:r>
              <a:rPr lang="en-US" sz="1800" b="0" i="0" u="none" strike="noStrike">
                <a:solidFill>
                  <a:srgbClr val="000000"/>
                </a:solidFill>
                <a:effectLst/>
                <a:latin typeface="Times New Roman" panose="02020603050405020304" pitchFamily="18" charset="0"/>
              </a:rPr>
              <a:t> The team as a progressive engine has sought to continuously improve the development process, seeking feedback from team members and the client and making adjustments as necessary to improve efficiency and quality.</a:t>
            </a:r>
            <a:endParaRPr lang="en-US" b="0">
              <a:effectLst/>
            </a:endParaRPr>
          </a:p>
          <a:p>
            <a:endParaRPr lang="en-US"/>
          </a:p>
        </p:txBody>
      </p:sp>
    </p:spTree>
    <p:extLst>
      <p:ext uri="{BB962C8B-B14F-4D97-AF65-F5344CB8AC3E}">
        <p14:creationId xmlns:p14="http://schemas.microsoft.com/office/powerpoint/2010/main" val="17844695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D980-8C9F-086F-9D77-2CE3B6B19E4A}"/>
              </a:ext>
            </a:extLst>
          </p:cNvPr>
          <p:cNvSpPr>
            <a:spLocks noGrp="1"/>
          </p:cNvSpPr>
          <p:nvPr>
            <p:ph type="title"/>
          </p:nvPr>
        </p:nvSpPr>
        <p:spPr/>
        <p:txBody>
          <a:bodyPr/>
          <a:lstStyle/>
          <a:p>
            <a:r>
              <a:rPr lang="en-US"/>
              <a:t>Conclusion </a:t>
            </a:r>
          </a:p>
        </p:txBody>
      </p:sp>
      <p:sp>
        <p:nvSpPr>
          <p:cNvPr id="3" name="Content Placeholder 2">
            <a:extLst>
              <a:ext uri="{FF2B5EF4-FFF2-40B4-BE49-F238E27FC236}">
                <a16:creationId xmlns:a16="http://schemas.microsoft.com/office/drawing/2014/main" id="{FB2DBF5C-21D2-B260-9645-007CD7DB5EF4}"/>
              </a:ext>
            </a:extLst>
          </p:cNvPr>
          <p:cNvSpPr>
            <a:spLocks noGrp="1"/>
          </p:cNvSpPr>
          <p:nvPr>
            <p:ph idx="1"/>
          </p:nvPr>
        </p:nvSpPr>
        <p:spPr>
          <a:xfrm>
            <a:off x="470889" y="1954735"/>
            <a:ext cx="11443687" cy="4632229"/>
          </a:xfrm>
        </p:spPr>
        <p:txBody>
          <a:bodyPr>
            <a:normAutofit/>
          </a:bodyPr>
          <a:lstStyle/>
          <a:p>
            <a:r>
              <a:rPr lang="en-US"/>
              <a:t>Collaborating closely with the Product Owner helped us gain a deep understanding of project requirements</a:t>
            </a:r>
          </a:p>
          <a:p>
            <a:r>
              <a:rPr lang="en-US"/>
              <a:t>Applying Agile methodology in a highly effective manner</a:t>
            </a:r>
          </a:p>
          <a:p>
            <a:r>
              <a:rPr lang="en-US"/>
              <a:t>Using Jira software to create detailed user stories to refine our approach and streamline development process</a:t>
            </a:r>
          </a:p>
          <a:p>
            <a:r>
              <a:rPr lang="en-US"/>
              <a:t>Importance of time management in sprint planning</a:t>
            </a:r>
          </a:p>
          <a:p>
            <a:r>
              <a:rPr lang="en-US"/>
              <a:t>Careful allocation of time and resources helped us stay on track and meet our goals within the given timeframe</a:t>
            </a:r>
          </a:p>
          <a:p>
            <a:r>
              <a:rPr lang="en-US"/>
              <a:t>Using a Burndown chart to measure progress during each sprint allowed us to identify issues and areas requiring further attention</a:t>
            </a:r>
          </a:p>
          <a:p>
            <a:r>
              <a:rPr lang="en-US"/>
              <a:t>Comprehensive learning experience covering a wide range of skills and competencies</a:t>
            </a:r>
          </a:p>
          <a:p>
            <a:r>
              <a:rPr lang="en-US"/>
              <a:t>Gained valuable insights into building and maintaining strong relationships with clients, managing time effectively, and performing mockups and prototyping with confidence and precision</a:t>
            </a:r>
          </a:p>
          <a:p>
            <a:r>
              <a:rPr lang="en-US"/>
              <a:t>These skills are invaluable to the team and will serve well in future endeavors.</a:t>
            </a:r>
          </a:p>
        </p:txBody>
      </p:sp>
    </p:spTree>
    <p:extLst>
      <p:ext uri="{BB962C8B-B14F-4D97-AF65-F5344CB8AC3E}">
        <p14:creationId xmlns:p14="http://schemas.microsoft.com/office/powerpoint/2010/main" val="39110800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1064C44D-91AF-4137-BC06-4F0B21D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heers">
            <a:extLst>
              <a:ext uri="{FF2B5EF4-FFF2-40B4-BE49-F238E27FC236}">
                <a16:creationId xmlns:a16="http://schemas.microsoft.com/office/drawing/2014/main" id="{BDDCFE3A-3924-3D34-6E34-B129F55BDC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91437">
            <a:off x="2264117" y="2393211"/>
            <a:ext cx="2709749" cy="2709749"/>
          </a:xfrm>
          <a:prstGeom prst="rect">
            <a:avLst/>
          </a:prstGeom>
        </p:spPr>
      </p:pic>
      <p:sp>
        <p:nvSpPr>
          <p:cNvPr id="28" name="Rectangle 27">
            <a:extLst>
              <a:ext uri="{FF2B5EF4-FFF2-40B4-BE49-F238E27FC236}">
                <a16:creationId xmlns:a16="http://schemas.microsoft.com/office/drawing/2014/main" id="{229A9569-B54F-4022-89FD-8D558561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Our Team</a:t>
            </a:r>
          </a:p>
        </p:txBody>
      </p:sp>
      <p:sp>
        <p:nvSpPr>
          <p:cNvPr id="30" name="Rectangle 29">
            <a:extLst>
              <a:ext uri="{FF2B5EF4-FFF2-40B4-BE49-F238E27FC236}">
                <a16:creationId xmlns:a16="http://schemas.microsoft.com/office/drawing/2014/main" id="{B3B4502C-7226-432B-827E-8454CB375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Diagram 3">
            <a:extLst>
              <a:ext uri="{FF2B5EF4-FFF2-40B4-BE49-F238E27FC236}">
                <a16:creationId xmlns:a16="http://schemas.microsoft.com/office/drawing/2014/main" id="{AB4E3BCF-D002-855A-3A52-D403F6CA7937}"/>
              </a:ext>
            </a:extLst>
          </p:cNvPr>
          <p:cNvGraphicFramePr/>
          <p:nvPr>
            <p:extLst>
              <p:ext uri="{D42A27DB-BD31-4B8C-83A1-F6EECF244321}">
                <p14:modId xmlns:p14="http://schemas.microsoft.com/office/powerpoint/2010/main" val="4220414767"/>
              </p:ext>
            </p:extLst>
          </p:nvPr>
        </p:nvGraphicFramePr>
        <p:xfrm>
          <a:off x="-488731" y="719666"/>
          <a:ext cx="8223640" cy="5681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579639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7">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9">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1">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3">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2" name="Rectangle 25">
            <a:extLst>
              <a:ext uri="{FF2B5EF4-FFF2-40B4-BE49-F238E27FC236}">
                <a16:creationId xmlns:a16="http://schemas.microsoft.com/office/drawing/2014/main" id="{F21A9228-A4D7-4354-8431-BF1CBF361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Thank you</a:t>
            </a:r>
          </a:p>
        </p:txBody>
      </p:sp>
      <p:sp>
        <p:nvSpPr>
          <p:cNvPr id="44" name="Rectangle 29">
            <a:extLst>
              <a:ext uri="{FF2B5EF4-FFF2-40B4-BE49-F238E27FC236}">
                <a16:creationId xmlns:a16="http://schemas.microsoft.com/office/drawing/2014/main" id="{9E0E6AA9-EC3C-4F63-B85D-B2112A839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5" name="Graphic 14" descr="Smiling Face with No Fill">
            <a:extLst>
              <a:ext uri="{FF2B5EF4-FFF2-40B4-BE49-F238E27FC236}">
                <a16:creationId xmlns:a16="http://schemas.microsoft.com/office/drawing/2014/main" id="{770C08EB-DFE5-4121-0E79-775DD73B7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166" y="2217610"/>
            <a:ext cx="2716911" cy="2716911"/>
          </a:xfrm>
          <a:prstGeom prst="rect">
            <a:avLst/>
          </a:prstGeom>
        </p:spPr>
      </p:pic>
    </p:spTree>
    <p:extLst>
      <p:ext uri="{BB962C8B-B14F-4D97-AF65-F5344CB8AC3E}">
        <p14:creationId xmlns:p14="http://schemas.microsoft.com/office/powerpoint/2010/main" val="1833476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About  the</a:t>
            </a:r>
            <a:br>
              <a:rPr lang="en-US" sz="3200">
                <a:solidFill>
                  <a:srgbClr val="FFFFFF"/>
                </a:solidFill>
              </a:rPr>
            </a:br>
            <a:r>
              <a:rPr lang="en-US" sz="3200">
                <a:solidFill>
                  <a:srgbClr val="FFFFFF"/>
                </a:solidFill>
              </a:rPr>
              <a:t>Project</a:t>
            </a:r>
          </a:p>
        </p:txBody>
      </p:sp>
      <p:sp>
        <p:nvSpPr>
          <p:cNvPr id="3" name="Content Placeholder 2"/>
          <p:cNvSpPr>
            <a:spLocks noGrp="1"/>
          </p:cNvSpPr>
          <p:nvPr>
            <p:ph type="body" idx="1"/>
          </p:nvPr>
        </p:nvSpPr>
        <p:spPr>
          <a:xfrm>
            <a:off x="5155905" y="702528"/>
            <a:ext cx="6108179" cy="5035564"/>
          </a:xfrm>
        </p:spPr>
        <p:txBody>
          <a:bodyPr anchor="ctr">
            <a:normAutofit/>
          </a:bodyPr>
          <a:lstStyle/>
          <a:p>
            <a:pPr marL="0" indent="0" algn="just">
              <a:buNone/>
            </a:pPr>
            <a:r>
              <a:rPr lang="en-US" sz="2400"/>
              <a:t>dHealth Platform is a telemedicine service that connects patients and doctors using digital communication technologies such as chats, phone/online calls, and video conferences. Patients can easily search for doctors, make appointments, and have remote teleconsultations with their preferred doctors. Doctors can access and manage patients' medical records, issue prescriptions, and provide medical recommendations</a:t>
            </a:r>
          </a:p>
        </p:txBody>
      </p:sp>
    </p:spTree>
    <p:extLst>
      <p:ext uri="{BB962C8B-B14F-4D97-AF65-F5344CB8AC3E}">
        <p14:creationId xmlns:p14="http://schemas.microsoft.com/office/powerpoint/2010/main" val="340134619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6798E696-4BBA-46BE-AD86-F7E300B89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090B0CA3-C333-4560-9975-E31D1B7B9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54091" cy="4709131"/>
          </a:xfrm>
        </p:spPr>
        <p:txBody>
          <a:bodyPr anchor="ctr">
            <a:normAutofit/>
          </a:bodyPr>
          <a:lstStyle/>
          <a:p>
            <a:r>
              <a:rPr lang="en-IN" b="0" i="0">
                <a:solidFill>
                  <a:srgbClr val="FFFEFF"/>
                </a:solidFill>
                <a:effectLst/>
                <a:latin typeface="Gill Sans MT (Headings)"/>
              </a:rPr>
              <a:t>Project Charter</a:t>
            </a:r>
            <a:endParaRPr lang="en-US">
              <a:solidFill>
                <a:srgbClr val="FFFEFF"/>
              </a:solidFill>
              <a:latin typeface="Gill Sans MT (Headings)"/>
            </a:endParaRPr>
          </a:p>
        </p:txBody>
      </p:sp>
      <p:sp>
        <p:nvSpPr>
          <p:cNvPr id="5" name="Rectangle 1">
            <a:extLst>
              <a:ext uri="{FF2B5EF4-FFF2-40B4-BE49-F238E27FC236}">
                <a16:creationId xmlns:a16="http://schemas.microsoft.com/office/drawing/2014/main" id="{C9D1F3AB-0A55-CE95-9125-CDFA5041391E}"/>
              </a:ext>
            </a:extLst>
          </p:cNvPr>
          <p:cNvSpPr>
            <a:spLocks noChangeArrowheads="1"/>
          </p:cNvSpPr>
          <p:nvPr/>
        </p:nvSpPr>
        <p:spPr bwMode="auto">
          <a:xfrm>
            <a:off x="-915767" y="-114797"/>
            <a:ext cx="14961764" cy="68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Content Placeholder 3">
            <a:extLst>
              <a:ext uri="{FF2B5EF4-FFF2-40B4-BE49-F238E27FC236}">
                <a16:creationId xmlns:a16="http://schemas.microsoft.com/office/drawing/2014/main" id="{03B8C55D-3535-0989-72F5-7555D233FDC0}"/>
              </a:ext>
            </a:extLst>
          </p:cNvPr>
          <p:cNvGraphicFramePr>
            <a:graphicFrameLocks noGrp="1"/>
          </p:cNvGraphicFramePr>
          <p:nvPr>
            <p:ph idx="1"/>
            <p:extLst>
              <p:ext uri="{D42A27DB-BD31-4B8C-83A1-F6EECF244321}">
                <p14:modId xmlns:p14="http://schemas.microsoft.com/office/powerpoint/2010/main" val="778540765"/>
              </p:ext>
            </p:extLst>
          </p:nvPr>
        </p:nvGraphicFramePr>
        <p:xfrm>
          <a:off x="486033" y="723900"/>
          <a:ext cx="7234381" cy="5666666"/>
        </p:xfrm>
        <a:graphic>
          <a:graphicData uri="http://schemas.openxmlformats.org/drawingml/2006/table">
            <a:tbl>
              <a:tblPr firstRow="1" bandRow="1"/>
              <a:tblGrid>
                <a:gridCol w="1465386">
                  <a:extLst>
                    <a:ext uri="{9D8B030D-6E8A-4147-A177-3AD203B41FA5}">
                      <a16:colId xmlns:a16="http://schemas.microsoft.com/office/drawing/2014/main" val="698217807"/>
                    </a:ext>
                  </a:extLst>
                </a:gridCol>
                <a:gridCol w="5768995">
                  <a:extLst>
                    <a:ext uri="{9D8B030D-6E8A-4147-A177-3AD203B41FA5}">
                      <a16:colId xmlns:a16="http://schemas.microsoft.com/office/drawing/2014/main" val="172077940"/>
                    </a:ext>
                  </a:extLst>
                </a:gridCol>
              </a:tblGrid>
              <a:tr h="415467">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Project Name</a:t>
                      </a:r>
                      <a:r>
                        <a:rPr lang="en-IN" sz="900" b="0" i="0" u="none" strike="noStrike">
                          <a:solidFill>
                            <a:srgbClr val="000000"/>
                          </a:solidFill>
                          <a:effectLst/>
                          <a:latin typeface="Arial" panose="020B0604020202020204" pitchFamily="34" charset="0"/>
                        </a:rPr>
                        <a:t> </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algn="just" rtl="0" fontAlgn="t">
                        <a:spcBef>
                          <a:spcPts val="1000"/>
                        </a:spcBef>
                        <a:spcAft>
                          <a:spcPts val="1000"/>
                        </a:spcAft>
                      </a:pPr>
                      <a:r>
                        <a:rPr lang="en-IN" sz="900" b="0" i="0" u="none" strike="noStrike">
                          <a:solidFill>
                            <a:srgbClr val="000000"/>
                          </a:solidFill>
                          <a:effectLst/>
                          <a:latin typeface="Arial" panose="020B0604020202020204" pitchFamily="34" charset="0"/>
                        </a:rPr>
                        <a:t>dHealth Platform</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925942"/>
                  </a:ext>
                </a:extLst>
              </a:tr>
              <a:tr h="415467">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Product Owner</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900" b="0" i="0" u="none" strike="noStrike">
                          <a:solidFill>
                            <a:srgbClr val="000000"/>
                          </a:solidFill>
                          <a:effectLst/>
                          <a:latin typeface="Arial" panose="020B0604020202020204" pitchFamily="34" charset="0"/>
                        </a:rPr>
                        <a:t>Faye Simon</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716513"/>
                  </a:ext>
                </a:extLst>
              </a:tr>
              <a:tr h="1407300">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Project Overview</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To develop a digital health (dHealth) platform that provides telemedical consultation services to patients. The platform will allow patients to search for doctors, make appointments, and have a teleconsultation with particular doctors remotely through online communication channels such as chats, phone/online calls, and video conferences. The platform will also enable doctors to access and manage medical records of patients, give teleconsultation, and provide medical recommendations and prescriptions to patients.</a:t>
                      </a:r>
                      <a:endParaRPr lang="en-US"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8831081"/>
                  </a:ext>
                </a:extLst>
              </a:tr>
              <a:tr h="2002398">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Objectives</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1. To develop a user-friendly and secure dHealth platform that provides telemedical consultation services to patients.</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2. To increase accessibility to healthcare services and improve patient outcomes.</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3. To improve communication between doctors and patients.</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4. To improve the efficiency of healthcare services and reduce healthcare costs.</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5. To establish a robust and scalable platform that can be expanded in the future to include additional features and functionalities.</a:t>
                      </a:r>
                      <a:endParaRPr lang="en-US" sz="1600">
                        <a:effectLst/>
                      </a:endParaRPr>
                    </a:p>
                    <a:p>
                      <a:pPr algn="just" rtl="0" fontAlgn="t">
                        <a:spcBef>
                          <a:spcPts val="0"/>
                        </a:spcBef>
                        <a:spcAft>
                          <a:spcPts val="0"/>
                        </a:spcAft>
                      </a:pPr>
                      <a:r>
                        <a:rPr lang="en-US" sz="900" b="0" i="0" u="none" strike="noStrike">
                          <a:solidFill>
                            <a:srgbClr val="000000"/>
                          </a:solidFill>
                          <a:effectLst/>
                          <a:latin typeface="Arial" panose="020B0604020202020204" pitchFamily="34" charset="0"/>
                        </a:rPr>
                        <a:t>6. To provide remote access to medical consultations for patients in distant areas- </a:t>
                      </a:r>
                      <a:r>
                        <a:rPr lang="en-US" sz="900" b="0" i="0" u="none" strike="noStrike" err="1">
                          <a:solidFill>
                            <a:srgbClr val="000000"/>
                          </a:solidFill>
                          <a:effectLst/>
                          <a:latin typeface="Arial" panose="020B0604020202020204" pitchFamily="34" charset="0"/>
                        </a:rPr>
                        <a:t>revolutionalizing</a:t>
                      </a:r>
                      <a:r>
                        <a:rPr lang="en-US" sz="900" b="0" i="0" u="none" strike="noStrike">
                          <a:solidFill>
                            <a:srgbClr val="000000"/>
                          </a:solidFill>
                          <a:effectLst/>
                          <a:latin typeface="Arial" panose="020B0604020202020204" pitchFamily="34" charset="0"/>
                        </a:rPr>
                        <a:t> the services</a:t>
                      </a:r>
                      <a:endParaRPr lang="en-US"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031528"/>
                  </a:ext>
                </a:extLst>
              </a:tr>
              <a:tr h="1010567">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Project Deliverables</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1. A fully functional dHealth platform for telemedical consultation services, including a web.</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2. Testing and quality assurance reports to ensure the platform meets the necessary security and performance standards.</a:t>
                      </a:r>
                      <a:endParaRPr lang="en-US" sz="1600">
                        <a:effectLst/>
                      </a:endParaRPr>
                    </a:p>
                    <a:p>
                      <a:pPr indent="-266700" algn="just" rtl="0" fontAlgn="t">
                        <a:spcBef>
                          <a:spcPts val="0"/>
                        </a:spcBef>
                        <a:spcAft>
                          <a:spcPts val="0"/>
                        </a:spcAft>
                      </a:pPr>
                      <a:r>
                        <a:rPr lang="en-US" sz="900" b="0" i="0" u="none" strike="noStrike">
                          <a:solidFill>
                            <a:srgbClr val="000000"/>
                          </a:solidFill>
                          <a:effectLst/>
                          <a:latin typeface="Arial" panose="020B0604020202020204" pitchFamily="34" charset="0"/>
                        </a:rPr>
                        <a:t>3. Including project plan, requirements, design, and test cases.</a:t>
                      </a:r>
                      <a:endParaRPr lang="en-US"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8826909"/>
                  </a:ext>
                </a:extLst>
              </a:tr>
              <a:tr h="415467">
                <a:tc>
                  <a:txBody>
                    <a:bodyPr/>
                    <a:lstStyle/>
                    <a:p>
                      <a:pPr algn="just" rtl="0" fontAlgn="t">
                        <a:spcBef>
                          <a:spcPts val="0"/>
                        </a:spcBef>
                        <a:spcAft>
                          <a:spcPts val="0"/>
                        </a:spcAft>
                      </a:pPr>
                      <a:r>
                        <a:rPr lang="en-IN" sz="900" b="1" i="0" u="none" strike="noStrike">
                          <a:solidFill>
                            <a:srgbClr val="000000"/>
                          </a:solidFill>
                          <a:effectLst/>
                          <a:latin typeface="Arial" panose="020B0604020202020204" pitchFamily="34" charset="0"/>
                        </a:rPr>
                        <a:t>Project Start / End</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900" b="0" i="0" u="none" strike="noStrike">
                          <a:solidFill>
                            <a:srgbClr val="000000"/>
                          </a:solidFill>
                          <a:effectLst/>
                          <a:latin typeface="Arial" panose="020B0604020202020204" pitchFamily="34" charset="0"/>
                        </a:rPr>
                        <a:t>15/03/2023 - 26/03/2023</a:t>
                      </a:r>
                      <a:endParaRPr lang="en-IN" sz="1600">
                        <a:effectLst/>
                      </a:endParaRPr>
                    </a:p>
                  </a:txBody>
                  <a:tcPr marL="42643" marR="42643" marT="60919" marB="60919">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235271"/>
                  </a:ext>
                </a:extLst>
              </a:tr>
            </a:tbl>
          </a:graphicData>
        </a:graphic>
      </p:graphicFrame>
    </p:spTree>
    <p:extLst>
      <p:ext uri="{BB962C8B-B14F-4D97-AF65-F5344CB8AC3E}">
        <p14:creationId xmlns:p14="http://schemas.microsoft.com/office/powerpoint/2010/main" val="397458344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798E696-4BBA-46BE-AD86-F7E300B89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0B0CA3-C333-4560-9975-E31D1B7B9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69643" y="1037967"/>
            <a:ext cx="3054091" cy="4709131"/>
          </a:xfrm>
        </p:spPr>
        <p:txBody>
          <a:bodyPr anchor="ctr">
            <a:normAutofit/>
          </a:bodyPr>
          <a:lstStyle/>
          <a:p>
            <a:r>
              <a:rPr lang="en-US">
                <a:solidFill>
                  <a:srgbClr val="FFFEFF"/>
                </a:solidFill>
              </a:rPr>
              <a:t>Project Charter</a:t>
            </a:r>
          </a:p>
        </p:txBody>
      </p:sp>
      <p:graphicFrame>
        <p:nvGraphicFramePr>
          <p:cNvPr id="7" name="Content Placeholder 6">
            <a:extLst>
              <a:ext uri="{FF2B5EF4-FFF2-40B4-BE49-F238E27FC236}">
                <a16:creationId xmlns:a16="http://schemas.microsoft.com/office/drawing/2014/main" id="{9CCBB42B-9447-36BC-075B-FD239ED10C6C}"/>
              </a:ext>
            </a:extLst>
          </p:cNvPr>
          <p:cNvGraphicFramePr>
            <a:graphicFrameLocks noGrp="1"/>
          </p:cNvGraphicFramePr>
          <p:nvPr>
            <p:ph idx="1"/>
            <p:extLst>
              <p:ext uri="{D42A27DB-BD31-4B8C-83A1-F6EECF244321}">
                <p14:modId xmlns:p14="http://schemas.microsoft.com/office/powerpoint/2010/main" val="2998216392"/>
              </p:ext>
            </p:extLst>
          </p:nvPr>
        </p:nvGraphicFramePr>
        <p:xfrm>
          <a:off x="486033" y="723899"/>
          <a:ext cx="7234381" cy="5666665"/>
        </p:xfrm>
        <a:graphic>
          <a:graphicData uri="http://schemas.openxmlformats.org/drawingml/2006/table">
            <a:tbl>
              <a:tblPr firstRow="1" bandRow="1"/>
              <a:tblGrid>
                <a:gridCol w="1061146">
                  <a:extLst>
                    <a:ext uri="{9D8B030D-6E8A-4147-A177-3AD203B41FA5}">
                      <a16:colId xmlns:a16="http://schemas.microsoft.com/office/drawing/2014/main" val="1492241249"/>
                    </a:ext>
                  </a:extLst>
                </a:gridCol>
                <a:gridCol w="811658">
                  <a:extLst>
                    <a:ext uri="{9D8B030D-6E8A-4147-A177-3AD203B41FA5}">
                      <a16:colId xmlns:a16="http://schemas.microsoft.com/office/drawing/2014/main" val="3804513357"/>
                    </a:ext>
                  </a:extLst>
                </a:gridCol>
                <a:gridCol w="726512">
                  <a:extLst>
                    <a:ext uri="{9D8B030D-6E8A-4147-A177-3AD203B41FA5}">
                      <a16:colId xmlns:a16="http://schemas.microsoft.com/office/drawing/2014/main" val="2035453426"/>
                    </a:ext>
                  </a:extLst>
                </a:gridCol>
                <a:gridCol w="4635065">
                  <a:extLst>
                    <a:ext uri="{9D8B030D-6E8A-4147-A177-3AD203B41FA5}">
                      <a16:colId xmlns:a16="http://schemas.microsoft.com/office/drawing/2014/main" val="837365819"/>
                    </a:ext>
                  </a:extLst>
                </a:gridCol>
              </a:tblGrid>
              <a:tr h="1307677">
                <a:tc gridSpan="2">
                  <a:txBody>
                    <a:bodyPr/>
                    <a:lstStyle/>
                    <a:p>
                      <a:pPr algn="just" rtl="0" fontAlgn="t">
                        <a:spcBef>
                          <a:spcPts val="0"/>
                        </a:spcBef>
                        <a:spcAft>
                          <a:spcPts val="0"/>
                        </a:spcAft>
                      </a:pPr>
                      <a:r>
                        <a:rPr lang="en-IN" sz="1000" b="1" i="0" u="none" strike="noStrike">
                          <a:solidFill>
                            <a:srgbClr val="000000"/>
                          </a:solidFill>
                          <a:effectLst/>
                          <a:latin typeface="Arial" panose="020B0604020202020204" pitchFamily="34" charset="0"/>
                        </a:rPr>
                        <a:t>Project Team</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gridSpan="2">
                  <a:txBody>
                    <a:bodyPr/>
                    <a:lstStyle/>
                    <a:p>
                      <a:pPr indent="-266700" rtl="0" fontAlgn="t">
                        <a:spcBef>
                          <a:spcPts val="0"/>
                        </a:spcBef>
                        <a:spcAft>
                          <a:spcPts val="0"/>
                        </a:spcAft>
                      </a:pPr>
                      <a:r>
                        <a:rPr lang="en-IN" sz="1000" b="0" i="0" u="none" strike="noStrike">
                          <a:solidFill>
                            <a:srgbClr val="000000"/>
                          </a:solidFill>
                          <a:effectLst/>
                          <a:latin typeface="Arial" panose="020B0604020202020204" pitchFamily="34" charset="0"/>
                        </a:rPr>
                        <a:t>1. Nyein Chan Win Naing</a:t>
                      </a:r>
                      <a:endParaRPr lang="en-IN" sz="1800">
                        <a:effectLst/>
                      </a:endParaRPr>
                    </a:p>
                    <a:p>
                      <a:pPr indent="-266700" rtl="0" fontAlgn="t">
                        <a:spcBef>
                          <a:spcPts val="0"/>
                        </a:spcBef>
                        <a:spcAft>
                          <a:spcPts val="0"/>
                        </a:spcAft>
                      </a:pPr>
                      <a:r>
                        <a:rPr lang="en-IN" sz="1000" b="0" i="0" u="none" strike="noStrike">
                          <a:solidFill>
                            <a:srgbClr val="000000"/>
                          </a:solidFill>
                          <a:effectLst/>
                          <a:latin typeface="Arial" panose="020B0604020202020204" pitchFamily="34" charset="0"/>
                        </a:rPr>
                        <a:t>2. Vidath </a:t>
                      </a:r>
                      <a:r>
                        <a:rPr lang="en-IN" sz="1000" b="0" i="0" u="none" strike="noStrike" err="1">
                          <a:solidFill>
                            <a:srgbClr val="000000"/>
                          </a:solidFill>
                          <a:effectLst/>
                          <a:latin typeface="Arial" panose="020B0604020202020204" pitchFamily="34" charset="0"/>
                        </a:rPr>
                        <a:t>Singarapu</a:t>
                      </a:r>
                      <a:endParaRPr lang="en-IN" sz="1800">
                        <a:effectLst/>
                      </a:endParaRPr>
                    </a:p>
                    <a:p>
                      <a:pPr indent="-266700" rtl="0" fontAlgn="t">
                        <a:spcBef>
                          <a:spcPts val="0"/>
                        </a:spcBef>
                        <a:spcAft>
                          <a:spcPts val="0"/>
                        </a:spcAft>
                      </a:pPr>
                      <a:r>
                        <a:rPr lang="en-IN" sz="1000" b="0" i="0" u="none" strike="noStrike">
                          <a:solidFill>
                            <a:srgbClr val="000000"/>
                          </a:solidFill>
                          <a:effectLst/>
                          <a:latin typeface="Arial" panose="020B0604020202020204" pitchFamily="34" charset="0"/>
                        </a:rPr>
                        <a:t>3. Somesh </a:t>
                      </a:r>
                      <a:r>
                        <a:rPr lang="en-IN" sz="1000" b="0" i="0" u="none" strike="noStrike" err="1">
                          <a:solidFill>
                            <a:srgbClr val="000000"/>
                          </a:solidFill>
                          <a:effectLst/>
                          <a:latin typeface="Arial" panose="020B0604020202020204" pitchFamily="34" charset="0"/>
                        </a:rPr>
                        <a:t>rao</a:t>
                      </a:r>
                      <a:r>
                        <a:rPr lang="en-IN" sz="1000" b="0" i="0" u="none" strike="noStrike">
                          <a:solidFill>
                            <a:srgbClr val="000000"/>
                          </a:solidFill>
                          <a:effectLst/>
                          <a:latin typeface="Arial" panose="020B0604020202020204" pitchFamily="34" charset="0"/>
                        </a:rPr>
                        <a:t> Coka</a:t>
                      </a:r>
                      <a:endParaRPr lang="en-IN" sz="1800">
                        <a:effectLst/>
                      </a:endParaRPr>
                    </a:p>
                    <a:p>
                      <a:pPr indent="-266700" rtl="0" fontAlgn="t">
                        <a:spcBef>
                          <a:spcPts val="0"/>
                        </a:spcBef>
                        <a:spcAft>
                          <a:spcPts val="0"/>
                        </a:spcAft>
                      </a:pPr>
                      <a:r>
                        <a:rPr lang="en-IN" sz="1000" b="0" i="0" u="none" strike="noStrike">
                          <a:solidFill>
                            <a:srgbClr val="000000"/>
                          </a:solidFill>
                          <a:effectLst/>
                          <a:latin typeface="Arial" panose="020B0604020202020204" pitchFamily="34" charset="0"/>
                        </a:rPr>
                        <a:t>4. Pyae Sone Kyaw</a:t>
                      </a:r>
                      <a:endParaRPr lang="en-IN" sz="1800">
                        <a:effectLst/>
                      </a:endParaRPr>
                    </a:p>
                    <a:p>
                      <a:pPr indent="-266700" rtl="0" fontAlgn="t">
                        <a:spcBef>
                          <a:spcPts val="0"/>
                        </a:spcBef>
                        <a:spcAft>
                          <a:spcPts val="0"/>
                        </a:spcAft>
                      </a:pPr>
                      <a:r>
                        <a:rPr lang="en-IN" sz="1000" b="0" i="0" u="none" strike="noStrike">
                          <a:solidFill>
                            <a:srgbClr val="000000"/>
                          </a:solidFill>
                          <a:effectLst/>
                          <a:latin typeface="Arial" panose="020B0604020202020204" pitchFamily="34" charset="0"/>
                        </a:rPr>
                        <a:t>5. Lakash </a:t>
                      </a:r>
                      <a:r>
                        <a:rPr lang="en-IN" sz="1000" b="0" i="0" u="none" strike="noStrike" err="1">
                          <a:solidFill>
                            <a:srgbClr val="000000"/>
                          </a:solidFill>
                          <a:effectLst/>
                          <a:latin typeface="Arial" panose="020B0604020202020204" pitchFamily="34" charset="0"/>
                        </a:rPr>
                        <a:t>Maharjan</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425525087"/>
                  </a:ext>
                </a:extLst>
              </a:tr>
              <a:tr h="2397377">
                <a:tc gridSpan="2">
                  <a:txBody>
                    <a:bodyPr/>
                    <a:lstStyle/>
                    <a:p>
                      <a:pPr algn="just" rtl="0" fontAlgn="t">
                        <a:spcBef>
                          <a:spcPts val="0"/>
                        </a:spcBef>
                        <a:spcAft>
                          <a:spcPts val="0"/>
                        </a:spcAft>
                      </a:pPr>
                      <a:r>
                        <a:rPr lang="en-IN" sz="1000" b="1" i="0" u="none" strike="noStrike">
                          <a:solidFill>
                            <a:srgbClr val="000000"/>
                          </a:solidFill>
                          <a:effectLst/>
                          <a:latin typeface="Arial" panose="020B0604020202020204" pitchFamily="34" charset="0"/>
                        </a:rPr>
                        <a:t>Project Risk</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gridSpan="2">
                  <a:txBody>
                    <a:bodyPr/>
                    <a:lstStyle/>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1. Technical challenges in developing a scalable and secure platform.(Technical risks)</a:t>
                      </a:r>
                      <a:endParaRPr lang="en-US" sz="1800">
                        <a:effectLst/>
                      </a:endParaRPr>
                    </a:p>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2. Resistance from healthcare providers and patients to adopt the new platform.(user-adoption risks)</a:t>
                      </a:r>
                      <a:endParaRPr lang="en-US" sz="1800">
                        <a:effectLst/>
                      </a:endParaRPr>
                    </a:p>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3. Regulatory and compliance risks related to privacy and security of patient data.(security risks) </a:t>
                      </a:r>
                      <a:endParaRPr lang="en-US" sz="1800">
                        <a:effectLst/>
                      </a:endParaRPr>
                    </a:p>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4. Resource constraints, including budget and staffing. ( resource scarcity risks) </a:t>
                      </a:r>
                      <a:endParaRPr lang="en-US" sz="1800">
                        <a:effectLst/>
                      </a:endParaRPr>
                    </a:p>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5. Necessity in effective and efficient operations ensuring good user experience (operational risks)</a:t>
                      </a:r>
                      <a:endParaRPr lang="en-US" sz="1800">
                        <a:effectLst/>
                      </a:endParaRPr>
                    </a:p>
                    <a:p>
                      <a:pPr indent="-266700" algn="just" rtl="0" fontAlgn="t">
                        <a:spcBef>
                          <a:spcPts val="0"/>
                        </a:spcBef>
                        <a:spcAft>
                          <a:spcPts val="0"/>
                        </a:spcAft>
                      </a:pPr>
                      <a:r>
                        <a:rPr lang="en-US" sz="1000" b="0" i="0" u="none" strike="noStrike">
                          <a:solidFill>
                            <a:srgbClr val="000000"/>
                          </a:solidFill>
                          <a:effectLst/>
                          <a:latin typeface="Arial" panose="020B0604020202020204" pitchFamily="34" charset="0"/>
                        </a:rPr>
                        <a:t>6. Possible non-compliance with laws and regulations related to healthcare services ( legal risks) </a:t>
                      </a:r>
                      <a:endParaRPr lang="en-US"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321822203"/>
                  </a:ext>
                </a:extLst>
              </a:tr>
              <a:tr h="435918">
                <a:tc gridSpan="4">
                  <a:txBody>
                    <a:bodyPr/>
                    <a:lstStyle/>
                    <a:p>
                      <a:pPr algn="just" rtl="0" fontAlgn="t">
                        <a:spcBef>
                          <a:spcPts val="0"/>
                        </a:spcBef>
                        <a:spcAft>
                          <a:spcPts val="0"/>
                        </a:spcAft>
                      </a:pPr>
                      <a:r>
                        <a:rPr lang="en-IN" sz="1000" b="1" i="0" u="none" strike="noStrike">
                          <a:solidFill>
                            <a:srgbClr val="000000"/>
                          </a:solidFill>
                          <a:effectLst/>
                          <a:latin typeface="Arial" panose="020B0604020202020204" pitchFamily="34" charset="0"/>
                        </a:rPr>
                        <a:t>Stakeholder and Responsibilities</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31548079"/>
                  </a:ext>
                </a:extLst>
              </a:tr>
              <a:tr h="435918">
                <a:tc>
                  <a:txBody>
                    <a:bodyPr/>
                    <a:lstStyle/>
                    <a:p>
                      <a:pPr algn="just" rtl="0" fontAlgn="t">
                        <a:spcBef>
                          <a:spcPts val="0"/>
                        </a:spcBef>
                        <a:spcAft>
                          <a:spcPts val="0"/>
                        </a:spcAft>
                      </a:pPr>
                      <a:r>
                        <a:rPr lang="en-IN" sz="1000" b="1" i="0" u="none" strike="noStrike">
                          <a:solidFill>
                            <a:srgbClr val="000000"/>
                          </a:solidFill>
                          <a:effectLst/>
                          <a:latin typeface="Arial" panose="020B0604020202020204" pitchFamily="34" charset="0"/>
                        </a:rPr>
                        <a:t>Stakeholder</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gridSpan="2">
                  <a:txBody>
                    <a:bodyPr/>
                    <a:lstStyle/>
                    <a:p>
                      <a:pPr indent="635000" algn="just" rtl="0" fontAlgn="t">
                        <a:spcBef>
                          <a:spcPts val="0"/>
                        </a:spcBef>
                        <a:spcAft>
                          <a:spcPts val="0"/>
                        </a:spcAft>
                      </a:pPr>
                      <a:r>
                        <a:rPr lang="en-IN" sz="1000" b="1" i="0" u="none" strike="noStrike">
                          <a:solidFill>
                            <a:srgbClr val="000000"/>
                          </a:solidFill>
                          <a:effectLst/>
                          <a:latin typeface="Arial" panose="020B0604020202020204" pitchFamily="34" charset="0"/>
                        </a:rPr>
                        <a:t>     Role</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gn="ctr" rtl="0" fontAlgn="t">
                        <a:spcBef>
                          <a:spcPts val="0"/>
                        </a:spcBef>
                        <a:spcAft>
                          <a:spcPts val="0"/>
                        </a:spcAft>
                      </a:pPr>
                      <a:r>
                        <a:rPr lang="en-IN" sz="1000" b="1" i="0" u="none" strike="noStrike">
                          <a:solidFill>
                            <a:srgbClr val="000000"/>
                          </a:solidFill>
                          <a:effectLst/>
                          <a:latin typeface="Arial" panose="020B0604020202020204" pitchFamily="34" charset="0"/>
                        </a:rPr>
                        <a:t>Responsibility</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448322"/>
                  </a:ext>
                </a:extLst>
              </a:tr>
              <a:tr h="435918">
                <a:tc>
                  <a:txBody>
                    <a:bodyPr/>
                    <a:lstStyle/>
                    <a:p>
                      <a:pPr algn="just" rtl="0" fontAlgn="t">
                        <a:spcBef>
                          <a:spcPts val="0"/>
                        </a:spcBef>
                        <a:spcAft>
                          <a:spcPts val="0"/>
                        </a:spcAft>
                      </a:pPr>
                      <a:r>
                        <a:rPr lang="en-IN" sz="1000" b="0" i="0" u="none" strike="noStrike">
                          <a:solidFill>
                            <a:srgbClr val="000000"/>
                          </a:solidFill>
                          <a:effectLst/>
                          <a:latin typeface="Arial" panose="020B0604020202020204" pitchFamily="34" charset="0"/>
                        </a:rPr>
                        <a:t>Faye Simon</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gridSpan="2">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Product Owner</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gn="just" rtl="0" fontAlgn="t">
                        <a:spcBef>
                          <a:spcPts val="0"/>
                        </a:spcBef>
                        <a:spcAft>
                          <a:spcPts val="0"/>
                        </a:spcAft>
                      </a:pPr>
                      <a:r>
                        <a:rPr lang="en-IN" sz="1000" b="0" i="0" u="none" strike="noStrike">
                          <a:solidFill>
                            <a:srgbClr val="000000"/>
                          </a:solidFill>
                          <a:effectLst/>
                          <a:latin typeface="Arial" panose="020B0604020202020204" pitchFamily="34" charset="0"/>
                        </a:rPr>
                        <a:t>Project Vision, Resources, Planning</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3069"/>
                  </a:ext>
                </a:extLst>
              </a:tr>
              <a:tr h="653857">
                <a:tc>
                  <a:txBody>
                    <a:bodyPr/>
                    <a:lstStyle/>
                    <a:p>
                      <a:pPr algn="just" rtl="0" fontAlgn="t">
                        <a:spcBef>
                          <a:spcPts val="0"/>
                        </a:spcBef>
                        <a:spcAft>
                          <a:spcPts val="0"/>
                        </a:spcAft>
                      </a:pPr>
                      <a:r>
                        <a:rPr lang="en-IN" sz="1000" b="0" i="0" u="none" strike="noStrike">
                          <a:solidFill>
                            <a:srgbClr val="000000"/>
                          </a:solidFill>
                          <a:effectLst/>
                          <a:latin typeface="Arial" panose="020B0604020202020204" pitchFamily="34" charset="0"/>
                        </a:rPr>
                        <a:t>Dr. Chutiporn</a:t>
                      </a:r>
                      <a:endParaRPr lang="en-IN" sz="1800">
                        <a:effectLst/>
                      </a:endParaRPr>
                    </a:p>
                    <a:p>
                      <a:pPr algn="just" rtl="0" fontAlgn="t">
                        <a:spcBef>
                          <a:spcPts val="0"/>
                        </a:spcBef>
                        <a:spcAft>
                          <a:spcPts val="0"/>
                        </a:spcAft>
                      </a:pPr>
                      <a:r>
                        <a:rPr lang="en-IN" sz="1000" b="0" i="0" u="none" strike="noStrike">
                          <a:solidFill>
                            <a:srgbClr val="000000"/>
                          </a:solidFill>
                          <a:effectLst/>
                          <a:latin typeface="Arial" panose="020B0604020202020204" pitchFamily="34" charset="0"/>
                        </a:rPr>
                        <a:t>Anutariya</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gridSpan="2">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Subject - Matter Expert</a:t>
                      </a:r>
                      <a:endParaRPr lang="en-IN"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rtl="0" fontAlgn="t">
                        <a:spcBef>
                          <a:spcPts val="0"/>
                        </a:spcBef>
                        <a:spcAft>
                          <a:spcPts val="0"/>
                        </a:spcAft>
                      </a:pPr>
                      <a:r>
                        <a:rPr lang="en-US" sz="1000" b="0" i="0" u="none" strike="noStrike">
                          <a:solidFill>
                            <a:srgbClr val="000000"/>
                          </a:solidFill>
                          <a:effectLst/>
                          <a:latin typeface="Arial" panose="020B0604020202020204" pitchFamily="34" charset="0"/>
                        </a:rPr>
                        <a:t>Provides expertise on a specific subject, maintain up-to-date experience and knowledge on the subject matter, provide advice to the team.</a:t>
                      </a:r>
                      <a:endParaRPr lang="en-US" sz="1800">
                        <a:effectLst/>
                      </a:endParaRPr>
                    </a:p>
                  </a:txBody>
                  <a:tcPr marL="40936" marR="40936" marT="58480" marB="58480">
                    <a:lnL w="8458" cap="flat" cmpd="sng" algn="ctr">
                      <a:solidFill>
                        <a:srgbClr val="000000"/>
                      </a:solidFill>
                      <a:prstDash val="solid"/>
                      <a:round/>
                      <a:headEnd type="none" w="med" len="med"/>
                      <a:tailEnd type="none" w="med" len="med"/>
                    </a:lnL>
                    <a:lnR w="8458" cap="flat" cmpd="sng" algn="ctr">
                      <a:solidFill>
                        <a:srgbClr val="000000"/>
                      </a:solidFill>
                      <a:prstDash val="solid"/>
                      <a:round/>
                      <a:headEnd type="none" w="med" len="med"/>
                      <a:tailEnd type="none" w="med" len="med"/>
                    </a:lnR>
                    <a:lnT w="8458" cap="flat" cmpd="sng" algn="ctr">
                      <a:solidFill>
                        <a:srgbClr val="000000"/>
                      </a:solidFill>
                      <a:prstDash val="solid"/>
                      <a:round/>
                      <a:headEnd type="none" w="med" len="med"/>
                      <a:tailEnd type="none" w="med" len="med"/>
                    </a:lnT>
                    <a:lnB w="845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95864"/>
                  </a:ext>
                </a:extLst>
              </a:tr>
            </a:tbl>
          </a:graphicData>
        </a:graphic>
      </p:graphicFrame>
      <p:sp>
        <p:nvSpPr>
          <p:cNvPr id="8" name="Rectangle 1">
            <a:extLst>
              <a:ext uri="{FF2B5EF4-FFF2-40B4-BE49-F238E27FC236}">
                <a16:creationId xmlns:a16="http://schemas.microsoft.com/office/drawing/2014/main" id="{043272D7-C781-22CB-C617-58060BA45D31}"/>
              </a:ext>
            </a:extLst>
          </p:cNvPr>
          <p:cNvSpPr>
            <a:spLocks noChangeArrowheads="1"/>
          </p:cNvSpPr>
          <p:nvPr/>
        </p:nvSpPr>
        <p:spPr bwMode="auto">
          <a:xfrm>
            <a:off x="2332662" y="-5913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5487775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High-Level requirement</a:t>
            </a:r>
            <a:br>
              <a:rPr lang="en-US" sz="3200">
                <a:solidFill>
                  <a:srgbClr val="FFFFFF"/>
                </a:solidFill>
              </a:rPr>
            </a:br>
            <a:r>
              <a:rPr lang="en-US" sz="3200">
                <a:solidFill>
                  <a:srgbClr val="FFFFFF"/>
                </a:solidFill>
              </a:rPr>
              <a:t>(Functional)</a:t>
            </a:r>
          </a:p>
        </p:txBody>
      </p:sp>
      <p:graphicFrame>
        <p:nvGraphicFramePr>
          <p:cNvPr id="4" name="Content Placeholder 3">
            <a:extLst>
              <a:ext uri="{FF2B5EF4-FFF2-40B4-BE49-F238E27FC236}">
                <a16:creationId xmlns:a16="http://schemas.microsoft.com/office/drawing/2014/main" id="{FDD52DA8-04FF-8739-0D8D-F57CFFDA7E16}"/>
              </a:ext>
            </a:extLst>
          </p:cNvPr>
          <p:cNvGraphicFramePr>
            <a:graphicFrameLocks noGrp="1"/>
          </p:cNvGraphicFramePr>
          <p:nvPr>
            <p:ph idx="1"/>
            <p:extLst>
              <p:ext uri="{D42A27DB-BD31-4B8C-83A1-F6EECF244321}">
                <p14:modId xmlns:p14="http://schemas.microsoft.com/office/powerpoint/2010/main" val="439594722"/>
              </p:ext>
            </p:extLst>
          </p:nvPr>
        </p:nvGraphicFramePr>
        <p:xfrm>
          <a:off x="5271124" y="1113764"/>
          <a:ext cx="6315075" cy="4867276"/>
        </p:xfrm>
        <a:graphic>
          <a:graphicData uri="http://schemas.openxmlformats.org/drawingml/2006/table">
            <a:tbl>
              <a:tblPr/>
              <a:tblGrid>
                <a:gridCol w="462886">
                  <a:extLst>
                    <a:ext uri="{9D8B030D-6E8A-4147-A177-3AD203B41FA5}">
                      <a16:colId xmlns:a16="http://schemas.microsoft.com/office/drawing/2014/main" val="3287810417"/>
                    </a:ext>
                  </a:extLst>
                </a:gridCol>
                <a:gridCol w="4628850">
                  <a:extLst>
                    <a:ext uri="{9D8B030D-6E8A-4147-A177-3AD203B41FA5}">
                      <a16:colId xmlns:a16="http://schemas.microsoft.com/office/drawing/2014/main" val="1544787654"/>
                    </a:ext>
                  </a:extLst>
                </a:gridCol>
                <a:gridCol w="1223339">
                  <a:extLst>
                    <a:ext uri="{9D8B030D-6E8A-4147-A177-3AD203B41FA5}">
                      <a16:colId xmlns:a16="http://schemas.microsoft.com/office/drawing/2014/main" val="4002886492"/>
                    </a:ext>
                  </a:extLst>
                </a:gridCol>
              </a:tblGrid>
              <a:tr h="792214">
                <a:tc>
                  <a:txBody>
                    <a:bodyPr/>
                    <a:lstStyle/>
                    <a:p>
                      <a:pPr algn="ctr" rtl="0" fontAlgn="t">
                        <a:spcBef>
                          <a:spcPts val="0"/>
                        </a:spcBef>
                        <a:spcAft>
                          <a:spcPts val="0"/>
                        </a:spcAft>
                      </a:pPr>
                      <a:r>
                        <a:rPr lang="en-IN" sz="1000" b="1" i="0" u="none" strike="noStrike">
                          <a:solidFill>
                            <a:srgbClr val="0A2E4E"/>
                          </a:solidFill>
                          <a:effectLst/>
                          <a:latin typeface="Arial" panose="020B0604020202020204" pitchFamily="34" charset="0"/>
                        </a:rPr>
                        <a:t>S.No</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1" i="0" u="none" strike="noStrike">
                          <a:solidFill>
                            <a:srgbClr val="000000"/>
                          </a:solidFill>
                          <a:effectLst/>
                          <a:latin typeface="Arial" panose="020B0604020202020204" pitchFamily="34" charset="0"/>
                        </a:rPr>
                        <a:t>    </a:t>
                      </a:r>
                      <a:r>
                        <a:rPr lang="en-IN" sz="1000" b="1" i="0" u="none" strike="noStrike">
                          <a:solidFill>
                            <a:srgbClr val="0A2E4E"/>
                          </a:solidFill>
                          <a:effectLst/>
                          <a:latin typeface="Arial" panose="020B0604020202020204" pitchFamily="34" charset="0"/>
                        </a:rPr>
                        <a:t>Requirements</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1" i="0" u="none" strike="noStrike">
                          <a:solidFill>
                            <a:srgbClr val="0A2E4E"/>
                          </a:solidFill>
                          <a:effectLst/>
                          <a:latin typeface="Arial" panose="020B0604020202020204" pitchFamily="34" charset="0"/>
                        </a:rPr>
                        <a:t>Type</a:t>
                      </a:r>
                      <a:endParaRPr lang="en-IN" sz="1700">
                        <a:effectLst/>
                      </a:endParaRPr>
                    </a:p>
                    <a:p>
                      <a:pPr algn="ctr" rtl="0" fontAlgn="t">
                        <a:spcBef>
                          <a:spcPts val="0"/>
                        </a:spcBef>
                        <a:spcAft>
                          <a:spcPts val="0"/>
                        </a:spcAft>
                      </a:pPr>
                      <a:r>
                        <a:rPr lang="en-IN" sz="1000" b="1" i="0" u="none" strike="noStrike">
                          <a:solidFill>
                            <a:srgbClr val="0A2E4E"/>
                          </a:solidFill>
                          <a:effectLst/>
                          <a:latin typeface="Arial" panose="020B0604020202020204" pitchFamily="34" charset="0"/>
                        </a:rPr>
                        <a:t>(Functional / Non-Functional)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6363213"/>
                  </a:ext>
                </a:extLst>
              </a:tr>
              <a:tr h="818810">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1.</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The application should allow users to Register and Login into the System.</a:t>
                      </a:r>
                      <a:endParaRPr lang="en-US" sz="1700">
                        <a:effectLst/>
                      </a:endParaRPr>
                    </a:p>
                    <a:p>
                      <a:pPr fontAlgn="t"/>
                      <a:br>
                        <a:rPr lang="en-US" sz="1700">
                          <a:effectLst/>
                        </a:rPr>
                      </a:b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32849075"/>
                  </a:ext>
                </a:extLst>
              </a:tr>
              <a:tr h="818810">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2.</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The application will allow the patients to search for  Doctors</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p>
                      <a:pPr fontAlgn="t"/>
                      <a:br>
                        <a:rPr lang="en-IN" sz="1700">
                          <a:effectLst/>
                        </a:rPr>
                      </a:b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35505124"/>
                  </a:ext>
                </a:extLst>
              </a:tr>
              <a:tr h="559126">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3.</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The patients can have the ability to book the appointment and cancel the appointment.</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74585380"/>
                  </a:ext>
                </a:extLst>
              </a:tr>
              <a:tr h="393136">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4.</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Ability to have a telemedical consultations like video call</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03633252"/>
                  </a:ext>
                </a:extLst>
              </a:tr>
              <a:tr h="559126">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5.</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The platform allows the Patients/Doctors to access their medical records</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736208386"/>
                  </a:ext>
                </a:extLst>
              </a:tr>
              <a:tr h="559126">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6.</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The patients have ability to receive, view and download the prescription.</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0196075"/>
                  </a:ext>
                </a:extLst>
              </a:tr>
              <a:tr h="366928">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7.</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effectLst/>
                          <a:latin typeface="Arial" panose="020B0604020202020204" pitchFamily="34" charset="0"/>
                        </a:rPr>
                        <a:t>Patients can make the online payment</a:t>
                      </a:r>
                      <a:endParaRPr lang="en-US"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000" b="0" i="0" u="none" strike="noStrike">
                          <a:solidFill>
                            <a:srgbClr val="000000"/>
                          </a:solidFill>
                          <a:effectLst/>
                          <a:latin typeface="Arial" panose="020B0604020202020204" pitchFamily="34" charset="0"/>
                        </a:rPr>
                        <a:t>Functional</a:t>
                      </a:r>
                      <a:endParaRPr lang="en-IN" sz="1700">
                        <a:effectLst/>
                      </a:endParaRPr>
                    </a:p>
                  </a:txBody>
                  <a:tcPr marL="72596" marR="72596" marT="72596" marB="72596">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05200947"/>
                  </a:ext>
                </a:extLst>
              </a:tr>
            </a:tbl>
          </a:graphicData>
        </a:graphic>
      </p:graphicFrame>
      <p:sp>
        <p:nvSpPr>
          <p:cNvPr id="5" name="Rectangle 1">
            <a:extLst>
              <a:ext uri="{FF2B5EF4-FFF2-40B4-BE49-F238E27FC236}">
                <a16:creationId xmlns:a16="http://schemas.microsoft.com/office/drawing/2014/main" id="{5F1BB435-41B3-9D01-EA88-6D80EEE50277}"/>
              </a:ext>
            </a:extLst>
          </p:cNvPr>
          <p:cNvSpPr>
            <a:spLocks noChangeArrowheads="1"/>
          </p:cNvSpPr>
          <p:nvPr/>
        </p:nvSpPr>
        <p:spPr bwMode="auto">
          <a:xfrm>
            <a:off x="4836" y="-65"/>
            <a:ext cx="12187164" cy="45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4430182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High-Level requirement</a:t>
            </a:r>
            <a:br>
              <a:rPr lang="en-US" sz="3200">
                <a:solidFill>
                  <a:srgbClr val="FFFFFF"/>
                </a:solidFill>
              </a:rPr>
            </a:br>
            <a:r>
              <a:rPr lang="en-US" sz="3200">
                <a:solidFill>
                  <a:srgbClr val="FFFFFF"/>
                </a:solidFill>
              </a:rPr>
              <a:t>(NON-Functional)</a:t>
            </a:r>
          </a:p>
        </p:txBody>
      </p:sp>
      <p:sp>
        <p:nvSpPr>
          <p:cNvPr id="5" name="Rectangle 1">
            <a:extLst>
              <a:ext uri="{FF2B5EF4-FFF2-40B4-BE49-F238E27FC236}">
                <a16:creationId xmlns:a16="http://schemas.microsoft.com/office/drawing/2014/main" id="{5F1BB435-41B3-9D01-EA88-6D80EEE50277}"/>
              </a:ext>
            </a:extLst>
          </p:cNvPr>
          <p:cNvSpPr>
            <a:spLocks noChangeArrowheads="1"/>
          </p:cNvSpPr>
          <p:nvPr/>
        </p:nvSpPr>
        <p:spPr bwMode="auto">
          <a:xfrm>
            <a:off x="4836" y="-65"/>
            <a:ext cx="12187164" cy="45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Content Placeholder 6">
            <a:extLst>
              <a:ext uri="{FF2B5EF4-FFF2-40B4-BE49-F238E27FC236}">
                <a16:creationId xmlns:a16="http://schemas.microsoft.com/office/drawing/2014/main" id="{6199EB56-17E2-6472-6849-C38327205469}"/>
              </a:ext>
            </a:extLst>
          </p:cNvPr>
          <p:cNvGraphicFramePr>
            <a:graphicFrameLocks noGrp="1"/>
          </p:cNvGraphicFramePr>
          <p:nvPr>
            <p:ph idx="1"/>
            <p:extLst>
              <p:ext uri="{D42A27DB-BD31-4B8C-83A1-F6EECF244321}">
                <p14:modId xmlns:p14="http://schemas.microsoft.com/office/powerpoint/2010/main" val="1356979837"/>
              </p:ext>
            </p:extLst>
          </p:nvPr>
        </p:nvGraphicFramePr>
        <p:xfrm>
          <a:off x="5010115" y="1285778"/>
          <a:ext cx="6600860" cy="4527201"/>
        </p:xfrm>
        <a:graphic>
          <a:graphicData uri="http://schemas.openxmlformats.org/drawingml/2006/table">
            <a:tbl>
              <a:tblPr/>
              <a:tblGrid>
                <a:gridCol w="730723">
                  <a:extLst>
                    <a:ext uri="{9D8B030D-6E8A-4147-A177-3AD203B41FA5}">
                      <a16:colId xmlns:a16="http://schemas.microsoft.com/office/drawing/2014/main" val="1089314239"/>
                    </a:ext>
                  </a:extLst>
                </a:gridCol>
                <a:gridCol w="4644147">
                  <a:extLst>
                    <a:ext uri="{9D8B030D-6E8A-4147-A177-3AD203B41FA5}">
                      <a16:colId xmlns:a16="http://schemas.microsoft.com/office/drawing/2014/main" val="2205460548"/>
                    </a:ext>
                  </a:extLst>
                </a:gridCol>
                <a:gridCol w="1225990">
                  <a:extLst>
                    <a:ext uri="{9D8B030D-6E8A-4147-A177-3AD203B41FA5}">
                      <a16:colId xmlns:a16="http://schemas.microsoft.com/office/drawing/2014/main" val="2179973134"/>
                    </a:ext>
                  </a:extLst>
                </a:gridCol>
              </a:tblGrid>
              <a:tr h="809722">
                <a:tc>
                  <a:txBody>
                    <a:bodyPr/>
                    <a:lstStyle/>
                    <a:p>
                      <a:pPr algn="ctr" rtl="0" fontAlgn="t">
                        <a:spcBef>
                          <a:spcPts val="0"/>
                        </a:spcBef>
                        <a:spcAft>
                          <a:spcPts val="0"/>
                        </a:spcAft>
                      </a:pPr>
                      <a:r>
                        <a:rPr lang="en-IN" sz="1100" b="1" i="0" u="none" strike="noStrike">
                          <a:solidFill>
                            <a:srgbClr val="0A2E4E"/>
                          </a:solidFill>
                          <a:effectLst/>
                          <a:latin typeface="Arial" panose="020B0604020202020204" pitchFamily="34" charset="0"/>
                        </a:rPr>
                        <a:t>S.No</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1" i="0" u="none" strike="noStrike">
                          <a:solidFill>
                            <a:srgbClr val="000000"/>
                          </a:solidFill>
                          <a:effectLst/>
                          <a:latin typeface="Arial" panose="020B0604020202020204" pitchFamily="34" charset="0"/>
                        </a:rPr>
                        <a:t>    </a:t>
                      </a:r>
                      <a:r>
                        <a:rPr lang="en-IN" sz="1100" b="1" i="0" u="none" strike="noStrike">
                          <a:solidFill>
                            <a:srgbClr val="0A2E4E"/>
                          </a:solidFill>
                          <a:effectLst/>
                          <a:latin typeface="Arial" panose="020B0604020202020204" pitchFamily="34" charset="0"/>
                        </a:rPr>
                        <a:t>Requirements</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1" i="0" u="none" strike="noStrike">
                          <a:solidFill>
                            <a:srgbClr val="0A2E4E"/>
                          </a:solidFill>
                          <a:effectLst/>
                          <a:latin typeface="Arial" panose="020B0604020202020204" pitchFamily="34" charset="0"/>
                        </a:rPr>
                        <a:t>Type</a:t>
                      </a:r>
                      <a:endParaRPr lang="en-IN" sz="1800">
                        <a:effectLst/>
                      </a:endParaRPr>
                    </a:p>
                    <a:p>
                      <a:pPr algn="ctr" rtl="0" fontAlgn="t">
                        <a:spcBef>
                          <a:spcPts val="0"/>
                        </a:spcBef>
                        <a:spcAft>
                          <a:spcPts val="0"/>
                        </a:spcAft>
                      </a:pPr>
                      <a:r>
                        <a:rPr lang="en-IN" sz="1100" b="1" i="0" u="none" strike="noStrike">
                          <a:solidFill>
                            <a:srgbClr val="0A2E4E"/>
                          </a:solidFill>
                          <a:effectLst/>
                          <a:latin typeface="Arial" panose="020B0604020202020204" pitchFamily="34" charset="0"/>
                        </a:rPr>
                        <a:t>(Functional / Non-Functional)</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83321154"/>
                  </a:ext>
                </a:extLst>
              </a:tr>
              <a:tr h="1057275">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8.</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100" b="0" i="0" u="none" strike="noStrike">
                          <a:solidFill>
                            <a:srgbClr val="000000"/>
                          </a:solidFill>
                          <a:effectLst/>
                          <a:latin typeface="Arial" panose="020B0604020202020204" pitchFamily="34" charset="0"/>
                        </a:rPr>
                        <a:t>The application should be user friendly.</a:t>
                      </a:r>
                      <a:endParaRPr lang="en-US" sz="1800">
                        <a:effectLst/>
                      </a:endParaRPr>
                    </a:p>
                    <a:p>
                      <a:pPr fontAlgn="t"/>
                      <a:br>
                        <a:rPr lang="en-US" sz="1800">
                          <a:effectLst/>
                        </a:rPr>
                      </a:br>
                      <a:endParaRPr lang="en-US"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Non-Functional</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96502445"/>
                  </a:ext>
                </a:extLst>
              </a:tr>
              <a:tr h="694708">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9.</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100" b="0" i="0" u="none" strike="noStrike">
                          <a:solidFill>
                            <a:srgbClr val="000000"/>
                          </a:solidFill>
                          <a:effectLst/>
                          <a:latin typeface="Arial" panose="020B0604020202020204" pitchFamily="34" charset="0"/>
                        </a:rPr>
                        <a:t>The application should be mobile responsive.</a:t>
                      </a:r>
                      <a:endParaRPr lang="en-US"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Non-Functional</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726493491"/>
                  </a:ext>
                </a:extLst>
              </a:tr>
              <a:tr h="867392">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10.</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100" b="0" i="0" u="none" strike="noStrike">
                          <a:solidFill>
                            <a:srgbClr val="000000"/>
                          </a:solidFill>
                          <a:effectLst/>
                          <a:latin typeface="Arial" panose="020B0604020202020204" pitchFamily="34" charset="0"/>
                        </a:rPr>
                        <a:t>Users should able to access web app in their respective devices (Mobile or Desktop) </a:t>
                      </a:r>
                      <a:endParaRPr lang="en-US"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Non-Functional</a:t>
                      </a:r>
                      <a:endParaRPr lang="en-IN" sz="1800">
                        <a:effectLst/>
                      </a:endParaRPr>
                    </a:p>
                    <a:p>
                      <a:pPr fontAlgn="t"/>
                      <a:br>
                        <a:rPr lang="en-IN" sz="1800">
                          <a:effectLst/>
                        </a:rPr>
                      </a:b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71851719"/>
                  </a:ext>
                </a:extLst>
              </a:tr>
              <a:tr h="548454">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11.</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100" b="0" i="0" u="none" strike="noStrike">
                          <a:solidFill>
                            <a:srgbClr val="000000"/>
                          </a:solidFill>
                          <a:effectLst/>
                          <a:latin typeface="Arial" panose="020B0604020202020204" pitchFamily="34" charset="0"/>
                        </a:rPr>
                        <a:t>The application should have minimum downtime </a:t>
                      </a:r>
                      <a:endParaRPr lang="en-US"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Non-Functional</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835849388"/>
                  </a:ext>
                </a:extLst>
              </a:tr>
              <a:tr h="548454">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12.</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just" rtl="0" fontAlgn="t">
                        <a:spcBef>
                          <a:spcPts val="0"/>
                        </a:spcBef>
                        <a:spcAft>
                          <a:spcPts val="0"/>
                        </a:spcAft>
                      </a:pPr>
                      <a:r>
                        <a:rPr lang="en-US" sz="1100" b="0" i="0" u="none" strike="noStrike">
                          <a:solidFill>
                            <a:srgbClr val="000000"/>
                          </a:solidFill>
                          <a:effectLst/>
                          <a:latin typeface="Arial" panose="020B0604020202020204" pitchFamily="34" charset="0"/>
                        </a:rPr>
                        <a:t>The application should follow all data security laws</a:t>
                      </a:r>
                      <a:endParaRPr lang="en-US"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100" b="0" i="0" u="none" strike="noStrike">
                          <a:solidFill>
                            <a:srgbClr val="000000"/>
                          </a:solidFill>
                          <a:effectLst/>
                          <a:latin typeface="Arial" panose="020B0604020202020204" pitchFamily="34" charset="0"/>
                        </a:rPr>
                        <a:t>Non-Functional</a:t>
                      </a:r>
                      <a:endParaRPr lang="en-IN" sz="1800">
                        <a:effectLst/>
                      </a:endParaRPr>
                    </a:p>
                  </a:txBody>
                  <a:tcPr marL="76154" marR="76154" marT="76154" marB="7615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2809177"/>
                  </a:ext>
                </a:extLst>
              </a:tr>
            </a:tbl>
          </a:graphicData>
        </a:graphic>
      </p:graphicFrame>
      <p:sp>
        <p:nvSpPr>
          <p:cNvPr id="8" name="Rectangle 1">
            <a:extLst>
              <a:ext uri="{FF2B5EF4-FFF2-40B4-BE49-F238E27FC236}">
                <a16:creationId xmlns:a16="http://schemas.microsoft.com/office/drawing/2014/main" id="{6D3FD876-04C9-B883-6F53-4F6A9CB1914A}"/>
              </a:ext>
            </a:extLst>
          </p:cNvPr>
          <p:cNvSpPr>
            <a:spLocks noChangeArrowheads="1"/>
          </p:cNvSpPr>
          <p:nvPr/>
        </p:nvSpPr>
        <p:spPr bwMode="auto">
          <a:xfrm>
            <a:off x="4886325"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5979944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29" name="Rectangle 5128">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5130">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5132">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35" name="Rectangle 5134">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5137" name="Rectangle 5136">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6A61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Use Case Description</a:t>
            </a:r>
          </a:p>
        </p:txBody>
      </p:sp>
      <p:pic>
        <p:nvPicPr>
          <p:cNvPr id="5122" name="Picture 2">
            <a:extLst>
              <a:ext uri="{FF2B5EF4-FFF2-40B4-BE49-F238E27FC236}">
                <a16:creationId xmlns:a16="http://schemas.microsoft.com/office/drawing/2014/main" id="{C502C2BD-213B-0EDD-8449-DF84C28779D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 t="-1" b="-1"/>
          <a:stretch/>
        </p:blipFill>
        <p:spPr bwMode="auto">
          <a:xfrm>
            <a:off x="333375" y="457200"/>
            <a:ext cx="7708811" cy="5899650"/>
          </a:xfrm>
          <a:prstGeom prst="rect">
            <a:avLst/>
          </a:prstGeom>
          <a:noFill/>
          <a:extLst>
            <a:ext uri="{909E8E84-426E-40DD-AFC4-6F175D3DCCD1}">
              <a14:hiddenFill xmlns:a14="http://schemas.microsoft.com/office/drawing/2010/main">
                <a:solidFill>
                  <a:srgbClr val="FFFFFF"/>
                </a:solidFill>
              </a14:hiddenFill>
            </a:ext>
          </a:extLst>
        </p:spPr>
      </p:pic>
      <p:sp>
        <p:nvSpPr>
          <p:cNvPr id="5139" name="Rectangle 513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89602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29" name="Rectangle 5128">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5130">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5132">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35" name="Rectangle 5134">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5137" name="Rectangle 5136">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6A61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Use Case Description</a:t>
            </a:r>
          </a:p>
        </p:txBody>
      </p:sp>
      <p:sp>
        <p:nvSpPr>
          <p:cNvPr id="5139" name="Rectangle 513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926A376-143B-1D82-8DCD-270A8D32434D}"/>
              </a:ext>
            </a:extLst>
          </p:cNvPr>
          <p:cNvSpPr>
            <a:spLocks noGrp="1"/>
          </p:cNvSpPr>
          <p:nvPr>
            <p:ph idx="1"/>
          </p:nvPr>
        </p:nvSpPr>
        <p:spPr/>
        <p:txBody>
          <a:bodyPr/>
          <a:lstStyle/>
          <a:p>
            <a:endParaRPr lang="en-IN"/>
          </a:p>
        </p:txBody>
      </p:sp>
      <p:pic>
        <p:nvPicPr>
          <p:cNvPr id="6146" name="Picture 2">
            <a:extLst>
              <a:ext uri="{FF2B5EF4-FFF2-40B4-BE49-F238E27FC236}">
                <a16:creationId xmlns:a16="http://schemas.microsoft.com/office/drawing/2014/main" id="{CAD96770-2237-A5B5-B4AB-582390078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467434"/>
            <a:ext cx="7784099" cy="593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75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Web8692</Template>
  <TotalTime>25</TotalTime>
  <Words>1209</Words>
  <Application>Microsoft Office PowerPoint</Application>
  <PresentationFormat>Widescreen</PresentationFormat>
  <Paragraphs>167</Paragraphs>
  <Slides>28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Gill Sans MT</vt:lpstr>
      <vt:lpstr>Gill Sans MT (Headings)</vt:lpstr>
      <vt:lpstr>Roboto</vt:lpstr>
      <vt:lpstr>Times New Roman</vt:lpstr>
      <vt:lpstr>Wingdings 2</vt:lpstr>
      <vt:lpstr>Dividend</vt:lpstr>
      <vt:lpstr>D-Health</vt:lpstr>
      <vt:lpstr>Contents</vt:lpstr>
      <vt:lpstr>About  the Project</vt:lpstr>
      <vt:lpstr>Project Charter</vt:lpstr>
      <vt:lpstr>Project Charter</vt:lpstr>
      <vt:lpstr>High-Level requirement (Functional)</vt:lpstr>
      <vt:lpstr>High-Level requirement (NON-Functional)</vt:lpstr>
      <vt:lpstr>Use Case Description</vt:lpstr>
      <vt:lpstr>Use Case Description</vt:lpstr>
      <vt:lpstr>Use Case Diagram</vt:lpstr>
      <vt:lpstr>Activity Diagram</vt:lpstr>
      <vt:lpstr>Sequence Diagram</vt:lpstr>
      <vt:lpstr>Entity Relation Diagram</vt:lpstr>
      <vt:lpstr>Mockup Website (Wire-frame)</vt:lpstr>
      <vt:lpstr>Mockup Website</vt:lpstr>
      <vt:lpstr>Usability Assessment</vt:lpstr>
      <vt:lpstr>Usability Assessment</vt:lpstr>
      <vt:lpstr>Usability Assessment</vt:lpstr>
      <vt:lpstr>Agile Methodologies</vt:lpstr>
      <vt:lpstr>Agile Methodologies</vt:lpstr>
      <vt:lpstr>Agile Methodologies</vt:lpstr>
      <vt:lpstr>Teamwork</vt:lpstr>
      <vt:lpstr>Teamwork</vt:lpstr>
      <vt:lpstr>Agile Principles and Values Practiced in Our Project </vt:lpstr>
      <vt:lpstr>Agile Principles and Values Practiced in Our Project(Con’tD) </vt:lpstr>
      <vt:lpstr>Conclusion </vt:lpstr>
      <vt:lpstr>Our Team</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C. Somesh Rao</dc:creator>
  <cp:lastModifiedBy>C. Somesh Rao</cp:lastModifiedBy>
  <cp:revision>3</cp:revision>
  <cp:lastPrinted>2023-04-24T01:49:39Z</cp:lastPrinted>
  <dcterms:created xsi:type="dcterms:W3CDTF">2023-04-23T12:08:39Z</dcterms:created>
  <dcterms:modified xsi:type="dcterms:W3CDTF">2023-04-24T02:14:20Z</dcterms:modified>
</cp:coreProperties>
</file>